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0" r:id="rId4"/>
    <p:sldMasterId id="2147483701" r:id="rId5"/>
    <p:sldMasterId id="2147483702" r:id="rId6"/>
    <p:sldMasterId id="2147483703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</p:sldIdLst>
  <p:sldSz cy="5143500" cx="9144000"/>
  <p:notesSz cx="6858000" cy="9144000"/>
  <p:embeddedFontLst>
    <p:embeddedFont>
      <p:font typeface="Anton"/>
      <p:regular r:id="rId50"/>
    </p:embeddedFont>
    <p:embeddedFont>
      <p:font typeface="Helvetica Neue"/>
      <p:regular r:id="rId51"/>
      <p:bold r:id="rId52"/>
      <p:italic r:id="rId53"/>
      <p:boldItalic r:id="rId54"/>
    </p:embeddedFont>
    <p:embeddedFont>
      <p:font typeface="Helvetica Neue Light"/>
      <p:regular r:id="rId55"/>
      <p:bold r:id="rId56"/>
      <p:italic r:id="rId57"/>
      <p:boldItalic r:id="rId58"/>
    </p:embeddedFont>
    <p:embeddedFont>
      <p:font typeface="DM Sans"/>
      <p:regular r:id="rId59"/>
      <p:bold r:id="rId60"/>
      <p:italic r:id="rId61"/>
      <p:boldItalic r:id="rId6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95">
          <p15:clr>
            <a:srgbClr val="A4A3A4"/>
          </p15:clr>
        </p15:guide>
        <p15:guide id="2" pos="5460">
          <p15:clr>
            <a:srgbClr val="A4A3A4"/>
          </p15:clr>
        </p15:guide>
        <p15:guide id="3" pos="300">
          <p15:clr>
            <a:srgbClr val="9AA0A6"/>
          </p15:clr>
        </p15:guide>
        <p15:guide id="4" orient="horz" pos="289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95" orient="horz"/>
        <p:guide pos="5460"/>
        <p:guide pos="300"/>
        <p:guide pos="2892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2.xml"/><Relationship Id="rId42" Type="http://schemas.openxmlformats.org/officeDocument/2006/relationships/slide" Target="slides/slide34.xml"/><Relationship Id="rId41" Type="http://schemas.openxmlformats.org/officeDocument/2006/relationships/slide" Target="slides/slide33.xml"/><Relationship Id="rId44" Type="http://schemas.openxmlformats.org/officeDocument/2006/relationships/slide" Target="slides/slide36.xml"/><Relationship Id="rId43" Type="http://schemas.openxmlformats.org/officeDocument/2006/relationships/slide" Target="slides/slide35.xml"/><Relationship Id="rId46" Type="http://schemas.openxmlformats.org/officeDocument/2006/relationships/slide" Target="slides/slide38.xml"/><Relationship Id="rId45" Type="http://schemas.openxmlformats.org/officeDocument/2006/relationships/slide" Target="slides/slide3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48" Type="http://schemas.openxmlformats.org/officeDocument/2006/relationships/slide" Target="slides/slide40.xml"/><Relationship Id="rId47" Type="http://schemas.openxmlformats.org/officeDocument/2006/relationships/slide" Target="slides/slide39.xml"/><Relationship Id="rId49" Type="http://schemas.openxmlformats.org/officeDocument/2006/relationships/slide" Target="slides/slide41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notesMaster" Target="notesMasters/notesMaster1.xml"/><Relationship Id="rId31" Type="http://schemas.openxmlformats.org/officeDocument/2006/relationships/slide" Target="slides/slide23.xml"/><Relationship Id="rId30" Type="http://schemas.openxmlformats.org/officeDocument/2006/relationships/slide" Target="slides/slide22.xml"/><Relationship Id="rId33" Type="http://schemas.openxmlformats.org/officeDocument/2006/relationships/slide" Target="slides/slide25.xml"/><Relationship Id="rId32" Type="http://schemas.openxmlformats.org/officeDocument/2006/relationships/slide" Target="slides/slide24.xml"/><Relationship Id="rId35" Type="http://schemas.openxmlformats.org/officeDocument/2006/relationships/slide" Target="slides/slide27.xml"/><Relationship Id="rId34" Type="http://schemas.openxmlformats.org/officeDocument/2006/relationships/slide" Target="slides/slide26.xml"/><Relationship Id="rId37" Type="http://schemas.openxmlformats.org/officeDocument/2006/relationships/slide" Target="slides/slide29.xml"/><Relationship Id="rId36" Type="http://schemas.openxmlformats.org/officeDocument/2006/relationships/slide" Target="slides/slide28.xml"/><Relationship Id="rId39" Type="http://schemas.openxmlformats.org/officeDocument/2006/relationships/slide" Target="slides/slide31.xml"/><Relationship Id="rId38" Type="http://schemas.openxmlformats.org/officeDocument/2006/relationships/slide" Target="slides/slide30.xml"/><Relationship Id="rId62" Type="http://schemas.openxmlformats.org/officeDocument/2006/relationships/font" Target="fonts/DMSans-boldItalic.fntdata"/><Relationship Id="rId61" Type="http://schemas.openxmlformats.org/officeDocument/2006/relationships/font" Target="fonts/DMSans-italic.fntdata"/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60" Type="http://schemas.openxmlformats.org/officeDocument/2006/relationships/font" Target="fonts/DMSans-bold.fntdata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29" Type="http://schemas.openxmlformats.org/officeDocument/2006/relationships/slide" Target="slides/slide21.xml"/><Relationship Id="rId51" Type="http://schemas.openxmlformats.org/officeDocument/2006/relationships/font" Target="fonts/HelveticaNeue-regular.fntdata"/><Relationship Id="rId50" Type="http://schemas.openxmlformats.org/officeDocument/2006/relationships/font" Target="fonts/Anton-regular.fntdata"/><Relationship Id="rId53" Type="http://schemas.openxmlformats.org/officeDocument/2006/relationships/font" Target="fonts/HelveticaNeue-italic.fntdata"/><Relationship Id="rId52" Type="http://schemas.openxmlformats.org/officeDocument/2006/relationships/font" Target="fonts/HelveticaNeue-bold.fntdata"/><Relationship Id="rId11" Type="http://schemas.openxmlformats.org/officeDocument/2006/relationships/slide" Target="slides/slide3.xml"/><Relationship Id="rId55" Type="http://schemas.openxmlformats.org/officeDocument/2006/relationships/font" Target="fonts/HelveticaNeueLight-regular.fntdata"/><Relationship Id="rId10" Type="http://schemas.openxmlformats.org/officeDocument/2006/relationships/slide" Target="slides/slide2.xml"/><Relationship Id="rId54" Type="http://schemas.openxmlformats.org/officeDocument/2006/relationships/font" Target="fonts/HelveticaNeue-boldItalic.fntdata"/><Relationship Id="rId13" Type="http://schemas.openxmlformats.org/officeDocument/2006/relationships/slide" Target="slides/slide5.xml"/><Relationship Id="rId57" Type="http://schemas.openxmlformats.org/officeDocument/2006/relationships/font" Target="fonts/HelveticaNeueLight-italic.fntdata"/><Relationship Id="rId12" Type="http://schemas.openxmlformats.org/officeDocument/2006/relationships/slide" Target="slides/slide4.xml"/><Relationship Id="rId56" Type="http://schemas.openxmlformats.org/officeDocument/2006/relationships/font" Target="fonts/HelveticaNeueLight-bold.fntdata"/><Relationship Id="rId15" Type="http://schemas.openxmlformats.org/officeDocument/2006/relationships/slide" Target="slides/slide7.xml"/><Relationship Id="rId59" Type="http://schemas.openxmlformats.org/officeDocument/2006/relationships/font" Target="fonts/DMSans-regular.fntdata"/><Relationship Id="rId14" Type="http://schemas.openxmlformats.org/officeDocument/2006/relationships/slide" Target="slides/slide6.xml"/><Relationship Id="rId58" Type="http://schemas.openxmlformats.org/officeDocument/2006/relationships/font" Target="fonts/HelveticaNeueLight-boldItalic.fntdata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3.png>
</file>

<file path=ppt/media/image2.png>
</file>

<file path=ppt/media/image22.png>
</file>

<file path=ppt/media/image23.png>
</file>

<file path=ppt/media/image26.png>
</file>

<file path=ppt/media/image3.png>
</file>

<file path=ppt/media/image31.png>
</file>

<file path=ppt/media/image32.png>
</file>

<file path=ppt/media/image37.png>
</file>

<file path=ppt/media/image39.png>
</file>

<file path=ppt/media/image4.png>
</file>

<file path=ppt/media/image40.png>
</file>

<file path=ppt/media/image41.png>
</file>

<file path=ppt/media/image42.png>
</file>

<file path=ppt/media/image44.png>
</file>

<file path=ppt/media/image47.png>
</file>

<file path=ppt/media/image48.jpg>
</file>

<file path=ppt/media/image49.png>
</file>

<file path=ppt/media/image5.png>
</file>

<file path=ppt/media/image50.png>
</file>

<file path=ppt/media/image51.jp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e5299ad6be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e5299ad6be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(Sólo la primera clase - onboarding)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1" name="Google Shape;28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>
                <a:solidFill>
                  <a:schemeClr val="dk1"/>
                </a:solidFill>
              </a:rPr>
              <a:t>Usar para slides de texto con imagen.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" name="Google Shape;31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Aclarar el uso del operador </a:t>
            </a:r>
            <a:r>
              <a:rPr i="1" lang="es"/>
              <a:t>typeof</a:t>
            </a:r>
            <a:r>
              <a:rPr lang="es"/>
              <a:t>, y cómo todos los getItem vienen como string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Colocar todas las clases.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e5299ad6be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e5299ad6be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7" name="Google Shape;35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3" name="Google Shape;363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los módulos más importantes de la clase, donde se introducen conceptos que se ven en varios slides. No hay que usarla para todos los módulos.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8" name="Google Shape;368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6" name="Google Shape;37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3" name="Google Shape;383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e5299ad6be_0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1e5299ad6be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(Sólo la primera clase - onboarding)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8" name="Google Shape;398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e5299ad6b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e5299ad6b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Obligatoria siempre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3" name="Google Shape;413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0" name="Google Shape;420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7" name="Google Shape;427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3" name="Google Shape;433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9" name="Google Shape;439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6" name="Google Shape;446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2" name="Google Shape;452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8" name="Google Shape;458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highlight>
                <a:srgbClr val="EA90FF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e5299ad6be_0_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1e5299ad6be_0_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1" name="Google Shape;471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Colocar el link de los recursos en el nombre de cada uno.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que los estudiantes puedan explorar en sus casas los recursos vistos en clase: libros, artículos, herramientas, websites, videos (ajenos a Coder.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Se puede usar para dar cuenta de los conceptos abordados en la semana. La información de este slide es de relleno. 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Recurso: </a:t>
            </a:r>
            <a:r>
              <a:rPr b="1" lang="es">
                <a:solidFill>
                  <a:schemeClr val="dk1"/>
                </a:solidFill>
                <a:highlight>
                  <a:srgbClr val="EAFF6A"/>
                </a:highlight>
                <a:latin typeface="DM Sans"/>
                <a:ea typeface="DM Sans"/>
                <a:cs typeface="DM Sans"/>
                <a:sym typeface="DM Sans"/>
              </a:rPr>
              <a:t>Mapa de conceptos (genérico)</a:t>
            </a:r>
            <a:endParaRPr b="1">
              <a:solidFill>
                <a:schemeClr val="dk1"/>
              </a:solidFill>
              <a:highlight>
                <a:srgbClr val="EAFF6A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Muestra rápidamente los contenidos de la clase y cómo se relacionan. Ayuda a los estudiantes a evitar “perderse” durante la clase, al avanzar en un sentido lineal una diapositiva tras otra. El ejemplo pertenece a la primera clase del curso UX/UI.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Sugerencia</a:t>
            </a: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: </a:t>
            </a:r>
            <a:b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-También se pueden mostrar con un menor énfasis o colores apagados, aquellos contenidos de clases anteriores y que se vinculen con la actual. 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-Resaltar con color los temas que se abordan en la clase.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Colores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Categorías principales: Pleno en #27282d con texto en blanco.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Categorías secundarias (o a destacar): Pleno en #393b43 con texto en blanco.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Categorías terciarias: Borde en #393b43 con texto en #222222.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27bd053f01c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27bd053f01c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6" name="Google Shape;486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Todas las clases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los módulos más importantes de la clase, donde se introducen conceptos que se ven en varios slides. No hay que usarla para todos los módulos.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1690638098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1690638098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Actividades en clase.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1690638098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1690638098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Modelo extenso para consigna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1690638098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1690638098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Usar para Actividades en clase.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Relationship Id="rId3" Type="http://schemas.openxmlformats.org/officeDocument/2006/relationships/image" Target="../media/image7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Relationship Id="rId3" Type="http://schemas.openxmlformats.org/officeDocument/2006/relationships/image" Target="../media/image7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6.png"/><Relationship Id="rId3" Type="http://schemas.openxmlformats.org/officeDocument/2006/relationships/image" Target="../media/image7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Relationship Id="rId3" Type="http://schemas.openxmlformats.org/officeDocument/2006/relationships/image" Target="../media/image7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3.png"/><Relationship Id="rId3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7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Relationship Id="rId3" Type="http://schemas.openxmlformats.org/officeDocument/2006/relationships/image" Target="../media/image22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1.png"/><Relationship Id="rId3" Type="http://schemas.openxmlformats.org/officeDocument/2006/relationships/image" Target="../media/image7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1.png"/><Relationship Id="rId3" Type="http://schemas.openxmlformats.org/officeDocument/2006/relationships/image" Target="../media/image7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3.png"/><Relationship Id="rId3" Type="http://schemas.openxmlformats.org/officeDocument/2006/relationships/image" Target="../media/image7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0.png"/><Relationship Id="rId3" Type="http://schemas.openxmlformats.org/officeDocument/2006/relationships/image" Target="../media/image7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Relationship Id="rId3" Type="http://schemas.openxmlformats.org/officeDocument/2006/relationships/image" Target="../media/image22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A">
  <p:cSld name="SECTION_HEADER_1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3">
  <p:cSld name="SECTION_HEADER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11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adro">
  <p:cSld name="SECTION_HEADER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12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 imagen">
  <p:cSld name="SECTION_HEADER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3"/>
          <p:cNvSpPr/>
          <p:nvPr/>
        </p:nvSpPr>
        <p:spPr>
          <a:xfrm>
            <a:off x="6592475" y="0"/>
            <a:ext cx="2551500" cy="5143500"/>
          </a:xfrm>
          <a:prstGeom prst="rect">
            <a:avLst/>
          </a:prstGeom>
          <a:solidFill>
            <a:srgbClr val="EAFF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" name="Google Shape;37;p13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B 5">
  <p:cSld name="SECTION_HEADER_1_1_1_1_1_1_1_1_1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14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B">
  <p:cSld name="SECTION_HEADER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16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4775" y="4720250"/>
            <a:ext cx="1024025" cy="21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8" name="Google Shape;48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9" name="Google Shape;4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2" name="Google Shape;5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5" name="Google Shape;5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" name="Google Shape;59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0" name="Google Shape;60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1" name="Google Shape;6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4" name="Google Shape;6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B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4775" y="4720250"/>
            <a:ext cx="1024025" cy="21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1" name="Google Shape;7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5" name="Google Shape;75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6" name="Google Shape;76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7" name="Google Shape;7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0" name="Google Shape;80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3" name="Google Shape;83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4" name="Google Shape;8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A">
  <p:cSld name="SECTION_HEADER_1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28" title="logo coderhouse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A">
  <p:cSld name="SECTION_HEADER_1_1_1_1_1_1_1_1_1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29" title="logo coderhouse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A">
  <p:cSld name="SECTION_HEADER_1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31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B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32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4775" y="4720250"/>
            <a:ext cx="1024025" cy="21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A">
  <p:cSld name="SECTION_HEADER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4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A">
  <p:cSld name="SECTION_HEADER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33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B">
  <p:cSld name="SECTION_HEADER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34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ndo blanco">
  <p:cSld name="SECTION_HEADER_1_1_1_1_1_1_1_1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35" title="logo coderhouse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7" name="Google Shape;107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8" name="Google Shape;108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1">
  <p:cSld name="SECTION_HEADER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37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 imagen">
  <p:cSld name="SECTION_HEADER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8"/>
          <p:cNvSpPr/>
          <p:nvPr/>
        </p:nvSpPr>
        <p:spPr>
          <a:xfrm>
            <a:off x="6592475" y="0"/>
            <a:ext cx="2551500" cy="5143500"/>
          </a:xfrm>
          <a:prstGeom prst="rect">
            <a:avLst/>
          </a:prstGeom>
          <a:solidFill>
            <a:srgbClr val="EAFF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38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co 1" type="title">
  <p:cSld name="TITLE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DM Sans"/>
              <a:buNone/>
              <a:defRPr b="1" sz="4000"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6" name="Google Shape;116;p3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None/>
              <a:defRPr sz="20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17" name="Google Shape;117;p39" title="logo CoderHouse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2">
  <p:cSld name="SECTION_HEADER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40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">
  <p:cSld name="CUSTOM_37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3">
  <p:cSld name="SECTION_HEADER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42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B">
  <p:cSld name="SECTION_HEADER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5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adro">
  <p:cSld name="SECTION_HEADER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43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B 5">
  <p:cSld name="SECTION_HEADER_1_1_1_1_1_1_1_1_1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44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co 1" type="title">
  <p:cSld name="TITLE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Font typeface="DM Sans"/>
              <a:buNone/>
              <a:defRPr b="1" sz="4000"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3" name="Google Shape;133;p4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None/>
              <a:defRPr sz="20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34" name="Google Shape;134;p46" title="logo CoderHouse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B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47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4775" y="4720250"/>
            <a:ext cx="1024025" cy="21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A">
  <p:cSld name="SECTION_HEADER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48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48"/>
          <p:cNvSpPr/>
          <p:nvPr/>
        </p:nvSpPr>
        <p:spPr>
          <a:xfrm>
            <a:off x="1089900" y="995400"/>
            <a:ext cx="6964200" cy="3152700"/>
          </a:xfrm>
          <a:prstGeom prst="rect">
            <a:avLst/>
          </a:prstGeom>
          <a:solidFill>
            <a:srgbClr val="B5B5B5">
              <a:alpha val="10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A 1">
  <p:cSld name="SECTION_HEADER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49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adro">
  <p:cSld name="SECTION_HEADER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50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 imagen">
  <p:cSld name="SECTION_HEADER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1"/>
          <p:cNvSpPr/>
          <p:nvPr/>
        </p:nvSpPr>
        <p:spPr>
          <a:xfrm>
            <a:off x="6592475" y="0"/>
            <a:ext cx="2551500" cy="5143500"/>
          </a:xfrm>
          <a:prstGeom prst="rect">
            <a:avLst/>
          </a:prstGeom>
          <a:solidFill>
            <a:srgbClr val="EAFF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51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ndo blanco">
  <p:cSld name="SECTION_HEADER_1_1_1_1_1_1_1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52" title="logo coderhouse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B">
  <p:cSld name="SECTION_HEADER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53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ndo blanco">
  <p:cSld name="SECTION_HEADER_1_1_1_1_1_1_1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6" title="logo coderhouse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A">
  <p:cSld name="SECTION_HEADER_1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54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B 5">
  <p:cSld name="SECTION_HEADER_1_1_1_1_1_1_1_1_1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55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B 1">
  <p:cSld name="SECTION_HEADER_1_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56" title="logo coderhouse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74775" y="4720250"/>
            <a:ext cx="1024025" cy="21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1">
  <p:cSld name="SECTION_HEADER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8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co 1" type="title">
  <p:cSld name="TITL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DM Sans"/>
              <a:buNone/>
              <a:defRPr b="1" sz="40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7" name="Google Shape;27;p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None/>
              <a:defRPr sz="20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28" name="Google Shape;28;p9" title="logo CoderHouse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2">
  <p:cSld name="SECTION_HEADER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10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6" Type="http://schemas.openxmlformats.org/officeDocument/2006/relationships/theme" Target="../theme/theme4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9.xml"/><Relationship Id="rId3" Type="http://schemas.openxmlformats.org/officeDocument/2006/relationships/slideLayout" Target="../slideLayouts/slideLayout30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5" Type="http://schemas.openxmlformats.org/officeDocument/2006/relationships/theme" Target="../theme/theme5.xml"/><Relationship Id="rId1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4.xml"/><Relationship Id="rId8" Type="http://schemas.openxmlformats.org/officeDocument/2006/relationships/slideLayout" Target="../slideLayouts/slideLayout35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42.xml"/><Relationship Id="rId2" Type="http://schemas.openxmlformats.org/officeDocument/2006/relationships/slideLayout" Target="../slideLayouts/slideLayout43.xml"/><Relationship Id="rId3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6.xml"/><Relationship Id="rId6" Type="http://schemas.openxmlformats.org/officeDocument/2006/relationships/slideLayout" Target="../slideLayouts/slideLayout47.xml"/><Relationship Id="rId7" Type="http://schemas.openxmlformats.org/officeDocument/2006/relationships/slideLayout" Target="../slideLayouts/slideLayout48.xml"/><Relationship Id="rId8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" name="Google Shape;94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9" name="Google Shape;129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0" name="Google Shape;130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1.png"/><Relationship Id="rId4" Type="http://schemas.openxmlformats.org/officeDocument/2006/relationships/image" Target="../media/image3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51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0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es.javascript.info/localstorage" TargetMode="External"/><Relationship Id="rId4" Type="http://schemas.openxmlformats.org/officeDocument/2006/relationships/hyperlink" Target="https://josh1982.gitbooks.io/programacion-web-en-cliente/content/el_formato_json.html" TargetMode="External"/><Relationship Id="rId5" Type="http://schemas.openxmlformats.org/officeDocument/2006/relationships/hyperlink" Target="https://jsonformatter.curiousconcept.com/" TargetMode="External"/><Relationship Id="rId6" Type="http://schemas.openxmlformats.org/officeDocument/2006/relationships/hyperlink" Target="https://www.mockaroo.com/" TargetMode="External"/><Relationship Id="rId7" Type="http://schemas.openxmlformats.org/officeDocument/2006/relationships/image" Target="../media/image4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9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s://view.genial.ly/64c01169aff5170018d22f1e/presentation-manual-de-practica-javascript" TargetMode="External"/><Relationship Id="rId4" Type="http://schemas.openxmlformats.org/officeDocument/2006/relationships/hyperlink" Target="https://view.genial.ly/64c01169aff5170018d22f1e/presentation-manual-de-practica-javascript" TargetMode="Externa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2.png"/><Relationship Id="rId4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2.png"/><Relationship Id="rId4" Type="http://schemas.openxmlformats.org/officeDocument/2006/relationships/hyperlink" Target="https://drive.google.com/file/d/1Xt8RLUmOsDX5Yzn9_amW2fkxNE4SHTiB/view?usp=drive_link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4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7"/>
          <p:cNvSpPr txBox="1"/>
          <p:nvPr/>
        </p:nvSpPr>
        <p:spPr>
          <a:xfrm>
            <a:off x="1461300" y="1925250"/>
            <a:ext cx="6221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¡Les damos la bienvenida!</a:t>
            </a:r>
            <a:endParaRPr b="1" i="0" sz="40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2" name="Google Shape;162;p57"/>
          <p:cNvSpPr txBox="1"/>
          <p:nvPr/>
        </p:nvSpPr>
        <p:spPr>
          <a:xfrm>
            <a:off x="3315900" y="3421350"/>
            <a:ext cx="2512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¿Comenzamos?</a:t>
            </a:r>
            <a:endParaRPr b="0" i="0" sz="20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descr="Man Dancing on Apple iOS 12.2" id="163" name="Google Shape;163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33900" y="808750"/>
            <a:ext cx="876200" cy="87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7663" y="3739369"/>
            <a:ext cx="4128668" cy="170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66"/>
          <p:cNvSpPr txBox="1"/>
          <p:nvPr/>
        </p:nvSpPr>
        <p:spPr>
          <a:xfrm>
            <a:off x="150" y="2503300"/>
            <a:ext cx="9144000" cy="2640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200" u="none" cap="none" strike="noStrike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Persona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1" lang="es" sz="1200" u="none" cap="none" strike="noStrike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literal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b="0" i="0" sz="12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0" i="1" lang="es" sz="12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.nombre </a:t>
            </a:r>
            <a:r>
              <a:rPr b="0" i="0" lang="es" sz="12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1" lang="es" sz="1200" u="none" cap="none" strike="noStrike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literal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.nombre;</a:t>
            </a:r>
            <a:endParaRPr b="0" i="0" sz="12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0" i="1" lang="es" sz="12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.edad   </a:t>
            </a:r>
            <a:r>
              <a:rPr b="0" i="0" lang="es" sz="12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1" lang="es" sz="1200" u="none" cap="none" strike="noStrike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literal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.edad;</a:t>
            </a:r>
            <a:endParaRPr b="0" i="0" sz="12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0" i="1" lang="es" sz="12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.calle  </a:t>
            </a:r>
            <a:r>
              <a:rPr b="0" i="0" lang="es" sz="12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1" lang="es" sz="1200" u="none" cap="none" strike="noStrike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literal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.calle;</a:t>
            </a:r>
            <a:endParaRPr b="0" i="0" sz="12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0" i="0" sz="12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2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persona1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2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0" lang="es" sz="12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200" u="none" cap="none" strike="noStrike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Persona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({ nombre</a:t>
            </a:r>
            <a:r>
              <a:rPr b="0" i="0" lang="es" sz="12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2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2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Homero</a:t>
            </a:r>
            <a:r>
              <a:rPr b="0" i="0" lang="es" sz="12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edad</a:t>
            </a:r>
            <a:r>
              <a:rPr b="0" i="0" lang="es" sz="12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2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39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endParaRPr b="0" i="0" sz="12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calle</a:t>
            </a:r>
            <a:r>
              <a:rPr b="0" i="0" lang="es" sz="12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2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2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Av.Siempreviva 742</a:t>
            </a:r>
            <a:r>
              <a:rPr b="0" i="0" lang="es" sz="12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2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});</a:t>
            </a:r>
            <a:endParaRPr b="0" i="0" sz="12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ECEFF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ECEFF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5" name="Google Shape;265;p66"/>
          <p:cNvSpPr txBox="1"/>
          <p:nvPr/>
        </p:nvSpPr>
        <p:spPr>
          <a:xfrm>
            <a:off x="877350" y="1271175"/>
            <a:ext cx="7389300" cy="14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La palabra clave </a:t>
            </a:r>
            <a:r>
              <a:rPr b="0" i="0" lang="es" sz="1350" u="none" cap="none" strike="noStrike">
                <a:solidFill>
                  <a:srgbClr val="FF79C6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this </a:t>
            </a:r>
            <a:r>
              <a:rPr b="0" i="0" lang="es" sz="135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(“este”) refiere al elemento actual en el que se está escribiendo el código.  </a:t>
            </a:r>
            <a:r>
              <a:rPr b="0" i="0" lang="es" sz="1350" u="none" cap="none" strike="noStrike">
                <a:solidFill>
                  <a:srgbClr val="000000"/>
                </a:solidFill>
                <a:highlight>
                  <a:srgbClr val="E0FF00"/>
                </a:highlight>
                <a:latin typeface="DM Sans"/>
                <a:ea typeface="DM Sans"/>
                <a:cs typeface="DM Sans"/>
                <a:sym typeface="DM Sans"/>
              </a:rPr>
              <a:t>Cuando se emplea un función constructora para crear un objeto </a:t>
            </a:r>
            <a:endParaRPr b="0" i="0" sz="1350" u="none" cap="none" strike="noStrike">
              <a:solidFill>
                <a:srgbClr val="000000"/>
              </a:solidFill>
              <a:highlight>
                <a:srgbClr val="E0FF00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rgbClr val="000000"/>
                </a:solidFill>
                <a:highlight>
                  <a:srgbClr val="E0FF00"/>
                </a:highlight>
                <a:latin typeface="DM Sans"/>
                <a:ea typeface="DM Sans"/>
                <a:cs typeface="DM Sans"/>
                <a:sym typeface="DM Sans"/>
              </a:rPr>
              <a:t>(con la palabra clave new), this está enlazado al nuevo objeto instanciado.</a:t>
            </a:r>
            <a:endParaRPr b="0" i="0" sz="1350" u="none" cap="none" strike="noStrike">
              <a:solidFill>
                <a:srgbClr val="000000"/>
              </a:solidFill>
              <a:highlight>
                <a:srgbClr val="E0FF00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b="0" i="0" lang="es" sz="1350" u="none" cap="none" strike="noStrike">
                <a:solidFill>
                  <a:srgbClr val="FF79C6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This </a:t>
            </a:r>
            <a:r>
              <a:rPr b="0" i="0" lang="es" sz="135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es muy útil para asegurar que se emplean las propiedades del objeto actual.</a:t>
            </a:r>
            <a:endParaRPr b="0" i="0" sz="1350" u="none" cap="none" strike="noStrike">
              <a:solidFill>
                <a:srgbClr val="000000"/>
              </a:solidFill>
              <a:highlight>
                <a:srgbClr val="FFFFFF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highlight>
                <a:srgbClr val="FFFFFF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6" name="Google Shape;266;p66"/>
          <p:cNvSpPr txBox="1"/>
          <p:nvPr/>
        </p:nvSpPr>
        <p:spPr>
          <a:xfrm>
            <a:off x="877350" y="468277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Uso de this y new</a:t>
            </a:r>
            <a:endParaRPr b="1" i="0" sz="40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67"/>
          <p:cNvSpPr txBox="1"/>
          <p:nvPr/>
        </p:nvSpPr>
        <p:spPr>
          <a:xfrm>
            <a:off x="1461300" y="1953000"/>
            <a:ext cx="6221400" cy="12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Clases</a:t>
            </a:r>
            <a:endParaRPr b="1" sz="38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8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68"/>
          <p:cNvSpPr txBox="1"/>
          <p:nvPr/>
        </p:nvSpPr>
        <p:spPr>
          <a:xfrm>
            <a:off x="985675" y="45075"/>
            <a:ext cx="80676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Clases</a:t>
            </a:r>
            <a:endParaRPr b="1" i="0" sz="40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7" name="Google Shape;277;p68"/>
          <p:cNvSpPr txBox="1"/>
          <p:nvPr/>
        </p:nvSpPr>
        <p:spPr>
          <a:xfrm>
            <a:off x="985675" y="780675"/>
            <a:ext cx="7025400" cy="13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Las 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chemeClr val="accent6"/>
                </a:highlight>
                <a:latin typeface="DM Sans"/>
                <a:ea typeface="DM Sans"/>
                <a:cs typeface="DM Sans"/>
                <a:sym typeface="DM Sans"/>
              </a:rPr>
              <a:t>clases 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de JavaScript, introducidas en ES6, proveen una sintaxis mucho más clara y simple para crear objetos personalizados.</a:t>
            </a:r>
            <a:endParaRPr b="0" i="0" sz="1350" u="none" cap="none" strike="noStrike">
              <a:solidFill>
                <a:schemeClr val="dk1"/>
              </a:solidFill>
              <a:highlight>
                <a:srgbClr val="FFFFFF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Son una equivalencia al empleo de 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chemeClr val="accent6"/>
                </a:highlight>
                <a:latin typeface="DM Sans"/>
                <a:ea typeface="DM Sans"/>
                <a:cs typeface="DM Sans"/>
                <a:sym typeface="DM Sans"/>
              </a:rPr>
              <a:t>función constructora 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y permite definir distintos tipos de métodos. </a:t>
            </a:r>
            <a:endParaRPr b="0" i="0" sz="1350" u="none" cap="none" strike="noStrike">
              <a:solidFill>
                <a:schemeClr val="dk1"/>
              </a:solidFill>
              <a:highlight>
                <a:srgbClr val="FFFFFF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8" name="Google Shape;278;p68"/>
          <p:cNvSpPr txBox="1"/>
          <p:nvPr/>
        </p:nvSpPr>
        <p:spPr>
          <a:xfrm>
            <a:off x="0" y="2012850"/>
            <a:ext cx="9144000" cy="3130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00" u="none" cap="none" strike="noStrike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Persona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0" i="0" sz="14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0" i="0" lang="es" sz="14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constructor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1" lang="es" sz="1400" u="none" cap="none" strike="noStrike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i="1" lang="es" sz="1400" u="none" cap="none" strike="noStrike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edad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i="1" lang="es" sz="1400" u="none" cap="none" strike="noStrike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calle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b="0" i="0" sz="14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0" i="1" lang="es" sz="14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.nombre </a:t>
            </a:r>
            <a:r>
              <a:rPr b="0" i="0" lang="es" sz="14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1" lang="es" sz="1400" u="none" cap="none" strike="noStrike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14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0" i="1" lang="es" sz="14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.edad   </a:t>
            </a:r>
            <a:r>
              <a:rPr b="0" i="0" lang="es" sz="14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1" lang="es" sz="1400" u="none" cap="none" strike="noStrike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edad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14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0" i="1" lang="es" sz="14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.calle  </a:t>
            </a:r>
            <a:r>
              <a:rPr b="0" i="0" lang="es" sz="14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1" lang="es" sz="1400" u="none" cap="none" strike="noStrike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calle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14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b="0" i="0" sz="14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0" i="0" sz="14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persona1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0" lang="es" sz="14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00" u="none" cap="none" strike="noStrike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Persona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4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4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Homero</a:t>
            </a:r>
            <a:r>
              <a:rPr b="0" i="0" lang="es" sz="14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i="0" lang="es" sz="14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39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endParaRPr b="0" i="0" sz="14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4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Av. Siempreviva 742</a:t>
            </a:r>
            <a:r>
              <a:rPr b="0" i="0" lang="es" sz="14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4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i="0" sz="14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50" u="none" cap="none" strike="noStrike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50" u="none" cap="none" strike="noStrike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50" u="none" cap="none" strike="noStrike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t/>
            </a:r>
            <a:endParaRPr b="0" i="0" sz="1250" u="none" cap="none" strike="noStrike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69"/>
          <p:cNvSpPr txBox="1"/>
          <p:nvPr/>
        </p:nvSpPr>
        <p:spPr>
          <a:xfrm>
            <a:off x="1404863" y="1941375"/>
            <a:ext cx="6221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Almacenamiento o </a:t>
            </a:r>
            <a:endParaRPr b="1" i="0" sz="40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chemeClr val="accent6"/>
                </a:solidFill>
                <a:latin typeface="DM Sans"/>
                <a:ea typeface="DM Sans"/>
                <a:cs typeface="DM Sans"/>
                <a:sym typeface="DM Sans"/>
              </a:rPr>
              <a:t>Storage</a:t>
            </a:r>
            <a:endParaRPr b="1" i="0" sz="4000" u="none" cap="none" strike="noStrike">
              <a:solidFill>
                <a:schemeClr val="accent6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70"/>
          <p:cNvSpPr txBox="1"/>
          <p:nvPr/>
        </p:nvSpPr>
        <p:spPr>
          <a:xfrm>
            <a:off x="4697750" y="1434988"/>
            <a:ext cx="4083300" cy="35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El objeto Storage (API de almacenamiento web) permite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E0FF00"/>
                </a:highlight>
                <a:latin typeface="DM Sans"/>
                <a:ea typeface="DM Sans"/>
                <a:cs typeface="DM Sans"/>
                <a:sym typeface="DM Sans"/>
              </a:rPr>
              <a:t> almacenar datos de manera local en el navegador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 sin necesidad de realizar ninguna conexión con el servidor.</a:t>
            </a:r>
            <a:endParaRPr b="0" i="0" sz="1350" u="none" cap="none" strike="noStrike">
              <a:solidFill>
                <a:schemeClr val="dk1"/>
              </a:solidFill>
              <a:highlight>
                <a:srgbClr val="FFFFFF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De esta manera, cada cliente puede preservar información de la aplicación.</a:t>
            </a:r>
            <a:endParaRPr b="0" i="0" sz="1350" u="none" cap="none" strike="noStrike">
              <a:solidFill>
                <a:schemeClr val="dk1"/>
              </a:solidFill>
              <a:highlight>
                <a:srgbClr val="FFFFFF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El navegador nos ofrece dos tipos de storage: 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E0FF00"/>
                </a:highlight>
                <a:latin typeface="DM Sans"/>
                <a:ea typeface="DM Sans"/>
                <a:cs typeface="DM Sans"/>
                <a:sym typeface="DM Sans"/>
              </a:rPr>
              <a:t>localStorage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 y 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E0FF00"/>
                </a:highlight>
                <a:latin typeface="DM Sans"/>
                <a:ea typeface="DM Sans"/>
                <a:cs typeface="DM Sans"/>
                <a:sym typeface="DM Sans"/>
              </a:rPr>
              <a:t>sessionStorage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.</a:t>
            </a:r>
            <a:endParaRPr b="0" i="0" sz="1350" u="none" cap="none" strike="noStrike">
              <a:solidFill>
                <a:schemeClr val="dk1"/>
              </a:solidFill>
              <a:highlight>
                <a:srgbClr val="FFFFFF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9" name="Google Shape;289;p70"/>
          <p:cNvSpPr txBox="1"/>
          <p:nvPr/>
        </p:nvSpPr>
        <p:spPr>
          <a:xfrm>
            <a:off x="4697750" y="671825"/>
            <a:ext cx="2841300" cy="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Storage</a:t>
            </a:r>
            <a:endParaRPr b="1" i="0" sz="40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90" name="Google Shape;290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43704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71"/>
          <p:cNvSpPr txBox="1"/>
          <p:nvPr/>
        </p:nvSpPr>
        <p:spPr>
          <a:xfrm>
            <a:off x="-100" y="2700375"/>
            <a:ext cx="9144000" cy="2443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500" u="none" cap="none" strike="noStrik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// Método -&gt;  localStorage.setItem(clave, valor)</a:t>
            </a:r>
            <a:endParaRPr b="0" i="0" sz="1500" u="none" cap="none" strike="noStrike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500" u="none" cap="none" strike="noStrik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// clave = nombre para identificar el elemento </a:t>
            </a:r>
            <a:endParaRPr b="0" i="0" sz="1500" u="none" cap="none" strike="noStrike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500" u="none" cap="none" strike="noStrik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// valor = valor/contenido del elemento </a:t>
            </a:r>
            <a:endParaRPr b="0" i="0" sz="1500" u="none" cap="none" strike="noStrike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setItem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bienvenida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¡Hola Coder!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setItem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esValido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setItem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unNumero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6" name="Google Shape;296;p71"/>
          <p:cNvSpPr txBox="1"/>
          <p:nvPr/>
        </p:nvSpPr>
        <p:spPr>
          <a:xfrm>
            <a:off x="818875" y="468275"/>
            <a:ext cx="60456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LocalStorage: SetItem</a:t>
            </a:r>
            <a:endParaRPr b="1" i="0" sz="40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7" name="Google Shape;297;p71"/>
          <p:cNvSpPr txBox="1"/>
          <p:nvPr/>
        </p:nvSpPr>
        <p:spPr>
          <a:xfrm>
            <a:off x="776000" y="1306150"/>
            <a:ext cx="7743000" cy="15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Los datos almacenados en localStorage (variable global preexistente) 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E0FF00"/>
                </a:highlight>
                <a:latin typeface="DM Sans"/>
                <a:ea typeface="DM Sans"/>
                <a:cs typeface="DM Sans"/>
                <a:sym typeface="DM Sans"/>
              </a:rPr>
              <a:t>se almacenan en el navegador de forma indefinida</a:t>
            </a: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(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o hasta que se borren los datos de navegación del browser)</a:t>
            </a: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: </a:t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La información persiste reinicios de navegador y hasta del sistema operativo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.</a:t>
            </a:r>
            <a:b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</a:br>
            <a:endParaRPr b="0" i="0" sz="1350" u="none" cap="none" strike="noStrike">
              <a:solidFill>
                <a:schemeClr val="dk1"/>
              </a:solidFill>
              <a:highlight>
                <a:srgbClr val="FFFFFF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8" name="Google Shape;298;p71"/>
          <p:cNvSpPr/>
          <p:nvPr/>
        </p:nvSpPr>
        <p:spPr>
          <a:xfrm>
            <a:off x="776000" y="1945072"/>
            <a:ext cx="6403500" cy="582600"/>
          </a:xfrm>
          <a:prstGeom prst="rect">
            <a:avLst/>
          </a:prstGeom>
          <a:noFill/>
          <a:ln cap="flat" cmpd="sng" w="19050">
            <a:solidFill>
              <a:srgbClr val="E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72"/>
          <p:cNvSpPr txBox="1"/>
          <p:nvPr/>
        </p:nvSpPr>
        <p:spPr>
          <a:xfrm>
            <a:off x="1071875" y="349896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Clave - Valor</a:t>
            </a:r>
            <a:endParaRPr b="1" i="0" sz="40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04" name="Google Shape;304;p72"/>
          <p:cNvPicPr preferRelativeResize="0"/>
          <p:nvPr/>
        </p:nvPicPr>
        <p:blipFill rotWithShape="1">
          <a:blip r:embed="rId3">
            <a:alphaModFix/>
          </a:blip>
          <a:srcRect b="12172" l="0" r="4742" t="3060"/>
          <a:stretch/>
        </p:blipFill>
        <p:spPr>
          <a:xfrm>
            <a:off x="1071875" y="2019450"/>
            <a:ext cx="6687400" cy="2921164"/>
          </a:xfrm>
          <a:prstGeom prst="rect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05" name="Google Shape;305;p72"/>
          <p:cNvSpPr txBox="1"/>
          <p:nvPr/>
        </p:nvSpPr>
        <p:spPr>
          <a:xfrm>
            <a:off x="990300" y="1030500"/>
            <a:ext cx="7163400" cy="11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La información almacenada en el Storage se guarda en la forma de clave-valor. </a:t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Similar al tratamiento de objetos, definimos claves en el storage donde almacenamos valores. 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Podemos ver el Storage en el navegador a través de la pestaña de 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EF89D2"/>
                </a:highlight>
                <a:latin typeface="DM Sans"/>
                <a:ea typeface="DM Sans"/>
                <a:cs typeface="DM Sans"/>
                <a:sym typeface="DM Sans"/>
              </a:rPr>
              <a:t>application</a:t>
            </a:r>
            <a:r>
              <a:rPr b="0" i="1" lang="es" sz="135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: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 </a:t>
            </a:r>
            <a:endParaRPr b="0" i="0" sz="1350" u="none" cap="none" strike="noStrike">
              <a:solidFill>
                <a:schemeClr val="dk1"/>
              </a:solidFill>
              <a:highlight>
                <a:schemeClr val="lt1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73"/>
          <p:cNvSpPr txBox="1"/>
          <p:nvPr/>
        </p:nvSpPr>
        <p:spPr>
          <a:xfrm>
            <a:off x="885000" y="487625"/>
            <a:ext cx="64077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LocalStorage: GetItem</a:t>
            </a:r>
            <a:endParaRPr b="1" i="0" sz="40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11" name="Google Shape;311;p73"/>
          <p:cNvSpPr txBox="1"/>
          <p:nvPr/>
        </p:nvSpPr>
        <p:spPr>
          <a:xfrm>
            <a:off x="836100" y="1226775"/>
            <a:ext cx="7471800" cy="8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Podemos acceder a 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la información almacenada en localStorage 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utilizando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chemeClr val="accent6"/>
                </a:highlight>
                <a:latin typeface="DM Sans"/>
                <a:ea typeface="DM Sans"/>
                <a:cs typeface="DM Sans"/>
                <a:sym typeface="DM Sans"/>
              </a:rPr>
              <a:t> getItem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. </a:t>
            </a: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Las claves y valores de Storage se guardan en formato de cadena de caracteres (DOMString).</a:t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12" name="Google Shape;312;p73"/>
          <p:cNvSpPr txBox="1"/>
          <p:nvPr/>
        </p:nvSpPr>
        <p:spPr>
          <a:xfrm>
            <a:off x="0" y="1930675"/>
            <a:ext cx="9144000" cy="3212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mensaje 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getItem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bienvenida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bandera 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getItem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esValido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numero  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getItem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unNumero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(mensaje); </a:t>
            </a:r>
            <a:r>
              <a:rPr b="0" i="0" lang="es" sz="1600" u="none" cap="none" strike="noStrike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‘¡Hola Coder!’</a:t>
            </a:r>
            <a:endParaRPr b="0" i="0" sz="1600" u="none" cap="none" strike="noStrike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(bandera); </a:t>
            </a:r>
            <a:r>
              <a:rPr b="0" i="0" lang="es" sz="1600" u="none" cap="none" strike="noStrike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‘true’</a:t>
            </a:r>
            <a:endParaRPr b="0" i="0" sz="1600" u="none" cap="none" strike="noStrike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(numero);  </a:t>
            </a:r>
            <a:r>
              <a:rPr b="0" i="0" lang="es" sz="1600" u="none" cap="none" strike="noStrike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‘20’</a:t>
            </a:r>
            <a:endParaRPr b="0" i="0" sz="1600" u="none" cap="none" strike="noStrike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74"/>
          <p:cNvSpPr txBox="1"/>
          <p:nvPr/>
        </p:nvSpPr>
        <p:spPr>
          <a:xfrm>
            <a:off x="0" y="2890150"/>
            <a:ext cx="9144000" cy="2253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" sz="1500" u="none" cap="none" strike="noStrik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// Método -&gt;  sessionStorage.setItem(clave, valor)</a:t>
            </a:r>
            <a:endParaRPr b="0" i="0" sz="1500" u="none" cap="none" strike="noStrike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" sz="1500" u="none" cap="none" strike="noStrik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// clave = nombre del elemento</a:t>
            </a:r>
            <a:endParaRPr b="0" i="0" sz="1500" u="none" cap="none" strike="noStrike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" sz="1500" u="none" cap="none" strike="noStrik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// valor = Contenido del elemento</a:t>
            </a:r>
            <a:endParaRPr b="0" i="0" sz="1500" u="none" cap="none" strike="noStrike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sessionStorage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setItem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seleccionados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[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sessionStorage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setItem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esValido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sessionStorage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setItem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email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info@email.com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18" name="Google Shape;318;p74"/>
          <p:cNvSpPr txBox="1"/>
          <p:nvPr/>
        </p:nvSpPr>
        <p:spPr>
          <a:xfrm>
            <a:off x="592613" y="322975"/>
            <a:ext cx="76743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SessionStorage: SetItem</a:t>
            </a:r>
            <a:endParaRPr b="1" i="0" sz="40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19" name="Google Shape;319;p74"/>
          <p:cNvSpPr txBox="1"/>
          <p:nvPr/>
        </p:nvSpPr>
        <p:spPr>
          <a:xfrm>
            <a:off x="535050" y="1129900"/>
            <a:ext cx="7163700" cy="15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La información almacenada en sessionStorage (variable global preexistente) </a:t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E0FF00"/>
                </a:highlight>
                <a:latin typeface="DM Sans"/>
                <a:ea typeface="DM Sans"/>
                <a:cs typeface="DM Sans"/>
                <a:sym typeface="DM Sans"/>
              </a:rPr>
              <a:t>se almacena en el navegador hasta que el usuario cierra la ventana</a:t>
            </a: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. </a:t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highlight>
                <a:srgbClr val="FFFFFF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Solo existe dentro de la pestaña actual del navegador. Otra pestaña con la misma página tendrá otro 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sessionStorage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 distinto, pero se comparte entre iframes en la pestaña (asumiendo que tengan el mismo origen).</a:t>
            </a:r>
            <a:endParaRPr b="0" i="0" sz="1350" u="none" cap="none" strike="noStrike">
              <a:solidFill>
                <a:schemeClr val="dk1"/>
              </a:solidFill>
              <a:highlight>
                <a:srgbClr val="FFFFFF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20" name="Google Shape;320;p74"/>
          <p:cNvSpPr/>
          <p:nvPr/>
        </p:nvSpPr>
        <p:spPr>
          <a:xfrm>
            <a:off x="475498" y="1766350"/>
            <a:ext cx="6846900" cy="989100"/>
          </a:xfrm>
          <a:prstGeom prst="rect">
            <a:avLst/>
          </a:prstGeom>
          <a:noFill/>
          <a:ln cap="flat" cmpd="sng" w="19050">
            <a:solidFill>
              <a:srgbClr val="E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75"/>
          <p:cNvSpPr txBox="1"/>
          <p:nvPr/>
        </p:nvSpPr>
        <p:spPr>
          <a:xfrm>
            <a:off x="650750" y="1111625"/>
            <a:ext cx="7011000" cy="15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Podemos acceder 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a la información almacenada en sessionStorage 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utilizando 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EF89D2"/>
                </a:highlight>
                <a:latin typeface="DM Sans"/>
                <a:ea typeface="DM Sans"/>
                <a:cs typeface="DM Sans"/>
                <a:sym typeface="DM Sans"/>
              </a:rPr>
              <a:t>getItem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. </a:t>
            </a: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Las claves y valores de Storage se guardan siempre en formato de cadena de caracteres.</a:t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26" name="Google Shape;326;p75"/>
          <p:cNvSpPr txBox="1"/>
          <p:nvPr/>
        </p:nvSpPr>
        <p:spPr>
          <a:xfrm>
            <a:off x="100" y="1964500"/>
            <a:ext cx="9144000" cy="3179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lista   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sessionStorage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getItem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seleccionados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split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bandera 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sessionStorage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getItem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esValido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email   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sessionStorage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getItem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email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lista);   </a:t>
            </a:r>
            <a:r>
              <a:rPr b="0" i="0" lang="es" sz="1600" u="none" cap="none" strike="noStrike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//object ["1","2","3"];</a:t>
            </a:r>
            <a:endParaRPr b="0" i="0" sz="1600" u="none" cap="none" strike="noStrike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bandera); </a:t>
            </a:r>
            <a:r>
              <a:rPr b="0" i="0" lang="es" sz="1600" u="none" cap="none" strike="noStrike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//boolean;</a:t>
            </a:r>
            <a:endParaRPr b="0" i="0" sz="1600" u="none" cap="none" strike="noStrike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email);   </a:t>
            </a:r>
            <a:r>
              <a:rPr b="0" i="0" lang="es" sz="1600" u="none" cap="none" strike="noStrike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//string;</a:t>
            </a:r>
            <a:endParaRPr b="0" i="0" sz="1600" u="none" cap="none" strike="noStrike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7" name="Google Shape;327;p75"/>
          <p:cNvSpPr txBox="1"/>
          <p:nvPr/>
        </p:nvSpPr>
        <p:spPr>
          <a:xfrm>
            <a:off x="718075" y="305525"/>
            <a:ext cx="6443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SessionStorage: getItem</a:t>
            </a:r>
            <a:endParaRPr b="1" i="0" sz="40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chemeClr val="dk1"/>
              </a:solidFill>
              <a:highlight>
                <a:schemeClr val="lt1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58"/>
          <p:cNvSpPr/>
          <p:nvPr/>
        </p:nvSpPr>
        <p:spPr>
          <a:xfrm>
            <a:off x="3080700" y="2547525"/>
            <a:ext cx="2982600" cy="793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58"/>
          <p:cNvSpPr txBox="1"/>
          <p:nvPr/>
        </p:nvSpPr>
        <p:spPr>
          <a:xfrm>
            <a:off x="1461300" y="1802163"/>
            <a:ext cx="6221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Esta clase va a ser</a:t>
            </a:r>
            <a:endParaRPr b="1" i="0" sz="4000" u="none" cap="none" strike="noStrike">
              <a:solidFill>
                <a:srgbClr val="DEFC5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1" name="Google Shape;171;p58"/>
          <p:cNvSpPr txBox="1"/>
          <p:nvPr/>
        </p:nvSpPr>
        <p:spPr>
          <a:xfrm>
            <a:off x="3655975" y="2541075"/>
            <a:ext cx="2354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grabada</a:t>
            </a:r>
            <a:endParaRPr b="1" i="0" sz="40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2" name="Google Shape;172;p58"/>
          <p:cNvSpPr/>
          <p:nvPr/>
        </p:nvSpPr>
        <p:spPr>
          <a:xfrm>
            <a:off x="3293875" y="2844525"/>
            <a:ext cx="199800" cy="1998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" name="Google Shape;17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7663" y="3739369"/>
            <a:ext cx="4128668" cy="170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76"/>
          <p:cNvSpPr txBox="1"/>
          <p:nvPr/>
        </p:nvSpPr>
        <p:spPr>
          <a:xfrm>
            <a:off x="750650" y="945400"/>
            <a:ext cx="84462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highlight>
                <a:schemeClr val="lt1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El bucle a emplear es for 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E0FF00"/>
                </a:highlight>
                <a:latin typeface="DM Sans"/>
                <a:ea typeface="DM Sans"/>
                <a:cs typeface="DM Sans"/>
                <a:sym typeface="DM Sans"/>
              </a:rPr>
              <a:t>con el método key:</a:t>
            </a:r>
            <a:endParaRPr b="0" i="0" sz="1350" u="none" cap="none" strike="noStrike">
              <a:solidFill>
                <a:schemeClr val="dk1"/>
              </a:solidFill>
              <a:highlight>
                <a:srgbClr val="E0FF00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3" name="Google Shape;333;p76"/>
          <p:cNvSpPr txBox="1"/>
          <p:nvPr/>
        </p:nvSpPr>
        <p:spPr>
          <a:xfrm>
            <a:off x="0" y="1796500"/>
            <a:ext cx="9144000" cy="3347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//Ciclo para recorrer las claves almacenadas en el objeto localStorage</a:t>
            </a:r>
            <a:endParaRPr b="0" i="0" sz="1600" u="none" cap="none" strike="noStrike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 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length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clave 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key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(i);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Clave: 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 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clave);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Valor: 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 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getItem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(clave));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34" name="Google Shape;334;p76"/>
          <p:cNvSpPr txBox="1"/>
          <p:nvPr/>
        </p:nvSpPr>
        <p:spPr>
          <a:xfrm>
            <a:off x="750650" y="317900"/>
            <a:ext cx="6443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Recorrer el storage</a:t>
            </a:r>
            <a:endParaRPr b="1" i="0" sz="40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chemeClr val="dk1"/>
              </a:solidFill>
              <a:highlight>
                <a:schemeClr val="lt1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77"/>
          <p:cNvSpPr txBox="1"/>
          <p:nvPr/>
        </p:nvSpPr>
        <p:spPr>
          <a:xfrm>
            <a:off x="784775" y="357650"/>
            <a:ext cx="77175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s" sz="45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Eliminar datos del Storage</a:t>
            </a:r>
            <a:endParaRPr b="1" i="0" sz="45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40" name="Google Shape;340;p77"/>
          <p:cNvSpPr txBox="1"/>
          <p:nvPr/>
        </p:nvSpPr>
        <p:spPr>
          <a:xfrm>
            <a:off x="697775" y="1228125"/>
            <a:ext cx="7433100" cy="12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Podemos eliminar la información almacenada en sessionStorage o localStorage usando el método removeItem o clear:</a:t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41" name="Google Shape;341;p77"/>
          <p:cNvSpPr txBox="1"/>
          <p:nvPr/>
        </p:nvSpPr>
        <p:spPr>
          <a:xfrm>
            <a:off x="-25" y="2017600"/>
            <a:ext cx="9144000" cy="3126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setItem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bienvenida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¡Hola Code!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sessionStorage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setItem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esValido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removeItem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bienvenida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sessionStorage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removeItem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esValido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clear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    </a:t>
            </a:r>
            <a:r>
              <a:rPr b="0" i="0" lang="es" sz="1600" u="none" cap="none" strike="noStrike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//elimina toda la información</a:t>
            </a:r>
            <a:endParaRPr b="0" i="0" sz="1600" u="none" cap="none" strike="noStrike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sessionStorage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clear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 </a:t>
            </a:r>
            <a:r>
              <a:rPr b="0" i="0" lang="es" sz="1600" u="none" cap="none" strike="noStrike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//elimina toda la información</a:t>
            </a:r>
            <a:endParaRPr b="0" i="0" sz="1600" u="none" cap="none" strike="noStrike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78"/>
          <p:cNvSpPr txBox="1"/>
          <p:nvPr/>
        </p:nvSpPr>
        <p:spPr>
          <a:xfrm>
            <a:off x="1447300" y="537575"/>
            <a:ext cx="71694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Ejemplo en vivo</a:t>
            </a:r>
            <a:endParaRPr b="1" sz="35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47" name="Google Shape;347;p78"/>
          <p:cNvSpPr txBox="1"/>
          <p:nvPr/>
        </p:nvSpPr>
        <p:spPr>
          <a:xfrm>
            <a:off x="475500" y="1474850"/>
            <a:ext cx="7169400" cy="31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rPr>
              <a:t>Imaginemos una función que se ejecuta al momento en el cual un usuario ingresa a una página. La misma debe saludar al usuario por su nombre, o solicitarle el nombre la primera vez que ingresa y conservar el mismo para saludarlo en sus futuras visitas.</a:t>
            </a:r>
            <a:endParaRPr sz="2000">
              <a:solidFill>
                <a:schemeClr val="dk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rPr>
              <a:t>Veamos cómo almacenar y recuperar esta información en LocalStorage, utilizando sus diferentes métodos.</a:t>
            </a:r>
            <a:endParaRPr sz="2000">
              <a:solidFill>
                <a:schemeClr val="dk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B7B7B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348" name="Google Shape;348;p78"/>
          <p:cNvGrpSpPr/>
          <p:nvPr/>
        </p:nvGrpSpPr>
        <p:grpSpPr>
          <a:xfrm>
            <a:off x="475501" y="468273"/>
            <a:ext cx="738900" cy="738900"/>
            <a:chOff x="473351" y="619523"/>
            <a:chExt cx="738900" cy="738900"/>
          </a:xfrm>
        </p:grpSpPr>
        <p:sp>
          <p:nvSpPr>
            <p:cNvPr id="349" name="Google Shape;349;p78"/>
            <p:cNvSpPr/>
            <p:nvPr/>
          </p:nvSpPr>
          <p:spPr>
            <a:xfrm>
              <a:off x="473351" y="619523"/>
              <a:ext cx="738900" cy="73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50" name="Google Shape;350;p78" title="ícono de ejemplo en vivo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16475" y="762650"/>
              <a:ext cx="452650" cy="4526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51" name="Google Shape;351;p78"/>
          <p:cNvSpPr txBox="1"/>
          <p:nvPr/>
        </p:nvSpPr>
        <p:spPr>
          <a:xfrm>
            <a:off x="475500" y="4163450"/>
            <a:ext cx="716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rPr>
              <a:t>Duración: </a:t>
            </a:r>
            <a:r>
              <a:rPr b="1" lang="es" sz="2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rPr>
              <a:t>15 minutos</a:t>
            </a:r>
            <a:endParaRPr b="1" sz="2000">
              <a:solidFill>
                <a:schemeClr val="dk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352" name="Google Shape;352;p78"/>
          <p:cNvGrpSpPr/>
          <p:nvPr/>
        </p:nvGrpSpPr>
        <p:grpSpPr>
          <a:xfrm>
            <a:off x="0" y="-7400"/>
            <a:ext cx="9143925" cy="44400"/>
            <a:chOff x="0" y="-7400"/>
            <a:chExt cx="9143925" cy="44400"/>
          </a:xfrm>
        </p:grpSpPr>
        <p:sp>
          <p:nvSpPr>
            <p:cNvPr id="353" name="Google Shape;353;p78"/>
            <p:cNvSpPr/>
            <p:nvPr/>
          </p:nvSpPr>
          <p:spPr>
            <a:xfrm>
              <a:off x="5846625" y="-7400"/>
              <a:ext cx="3297300" cy="44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54" name="Google Shape;354;p78"/>
            <p:cNvSpPr/>
            <p:nvPr/>
          </p:nvSpPr>
          <p:spPr>
            <a:xfrm>
              <a:off x="0" y="-7400"/>
              <a:ext cx="5846700" cy="44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79"/>
          <p:cNvSpPr txBox="1"/>
          <p:nvPr/>
        </p:nvSpPr>
        <p:spPr>
          <a:xfrm>
            <a:off x="1461300" y="1598325"/>
            <a:ext cx="62214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s" sz="5000" u="none" cap="none" strike="noStrike">
                <a:solidFill>
                  <a:srgbClr val="E8E7E3"/>
                </a:solidFill>
                <a:latin typeface="Arial"/>
                <a:ea typeface="Arial"/>
                <a:cs typeface="Arial"/>
                <a:sym typeface="Arial"/>
              </a:rPr>
              <a:t>☕</a:t>
            </a:r>
            <a:endParaRPr b="0" i="0" sz="5000" u="none" cap="none" strike="noStrike">
              <a:solidFill>
                <a:srgbClr val="E8E7E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Break</a:t>
            </a:r>
            <a:endParaRPr b="1" i="0" sz="40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60" name="Google Shape;360;p79"/>
          <p:cNvSpPr txBox="1"/>
          <p:nvPr/>
        </p:nvSpPr>
        <p:spPr>
          <a:xfrm>
            <a:off x="2809200" y="2971950"/>
            <a:ext cx="3525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¡En 10 minutos volvemos!</a:t>
            </a:r>
            <a:endParaRPr b="0" i="0" sz="20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80"/>
          <p:cNvSpPr txBox="1"/>
          <p:nvPr/>
        </p:nvSpPr>
        <p:spPr>
          <a:xfrm>
            <a:off x="1404863" y="1941375"/>
            <a:ext cx="6221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chemeClr val="accent6"/>
                </a:solidFill>
                <a:latin typeface="DM Sans"/>
                <a:ea typeface="DM Sans"/>
                <a:cs typeface="DM Sans"/>
                <a:sym typeface="DM Sans"/>
              </a:rPr>
              <a:t>JSON</a:t>
            </a:r>
            <a:endParaRPr b="1" i="0" sz="4000" u="none" cap="none" strike="noStrike">
              <a:solidFill>
                <a:schemeClr val="accent6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81"/>
          <p:cNvSpPr txBox="1"/>
          <p:nvPr/>
        </p:nvSpPr>
        <p:spPr>
          <a:xfrm>
            <a:off x="397975" y="134275"/>
            <a:ext cx="8069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Almacenar objetos en Storage</a:t>
            </a:r>
            <a:endParaRPr b="1" i="0" sz="40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71" name="Google Shape;371;p81"/>
          <p:cNvSpPr txBox="1"/>
          <p:nvPr/>
        </p:nvSpPr>
        <p:spPr>
          <a:xfrm>
            <a:off x="538600" y="1063950"/>
            <a:ext cx="7477500" cy="13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b="0" i="0" lang="es" sz="15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Si queremos almacenar la información de un objeto en un storage, hay que tener en cuenta que</a:t>
            </a:r>
            <a:r>
              <a:rPr b="0" i="0" lang="es" sz="1550" u="none" cap="none" strike="noStrike">
                <a:solidFill>
                  <a:schemeClr val="dk1"/>
                </a:solidFill>
                <a:highlight>
                  <a:schemeClr val="accent6"/>
                </a:highlight>
                <a:latin typeface="DM Sans"/>
                <a:ea typeface="DM Sans"/>
                <a:cs typeface="DM Sans"/>
                <a:sym typeface="DM Sans"/>
              </a:rPr>
              <a:t> tanto la clave como el valor se almacenan en strings. </a:t>
            </a:r>
            <a:endParaRPr b="0" i="0" sz="1550" u="none" cap="none" strike="noStrike">
              <a:solidFill>
                <a:schemeClr val="dk1"/>
              </a:solidFill>
              <a:highlight>
                <a:schemeClr val="accent6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b="0" i="0" lang="es" sz="15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Ante cualquier otro tipo a guardar, como un número o un objeto, se convierte a cadena de texto automáticamente. </a:t>
            </a:r>
            <a:endParaRPr b="0" i="0" sz="1550" u="none" cap="none" strike="noStrike">
              <a:solidFill>
                <a:schemeClr val="dk1"/>
              </a:solidFill>
              <a:highlight>
                <a:srgbClr val="E0FF00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72" name="Google Shape;372;p81"/>
          <p:cNvSpPr txBox="1"/>
          <p:nvPr/>
        </p:nvSpPr>
        <p:spPr>
          <a:xfrm>
            <a:off x="538600" y="2511600"/>
            <a:ext cx="7477500" cy="1304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producto1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 id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producto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Arroz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setItem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producto1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producto1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 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700" u="none" cap="none" strike="noStrike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// Se guarda [object Object]</a:t>
            </a:r>
            <a:endParaRPr b="0" i="0" sz="1700" u="none" cap="none" strike="noStrike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0629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73" name="Google Shape;373;p81"/>
          <p:cNvSpPr txBox="1"/>
          <p:nvPr/>
        </p:nvSpPr>
        <p:spPr>
          <a:xfrm>
            <a:off x="538600" y="3911250"/>
            <a:ext cx="7477500" cy="12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b="0" i="0" lang="es" sz="15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Entonces, al buscar almacenar un objeto sin una transformación previa,</a:t>
            </a:r>
            <a:endParaRPr b="0" i="0" sz="15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b="0" i="0" lang="es" sz="15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b="0" i="0" lang="es" sz="1550" u="none" cap="none" strike="noStrike">
                <a:solidFill>
                  <a:schemeClr val="dk1"/>
                </a:solidFill>
                <a:highlight>
                  <a:schemeClr val="accent6"/>
                </a:highlight>
                <a:latin typeface="DM Sans"/>
                <a:ea typeface="DM Sans"/>
                <a:cs typeface="DM Sans"/>
                <a:sym typeface="DM Sans"/>
              </a:rPr>
              <a:t>guardamos [object Object], </a:t>
            </a:r>
            <a:r>
              <a:rPr b="0" i="0" lang="es" sz="15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la conversión por defecto de objeto a string. </a:t>
            </a:r>
            <a:endParaRPr b="0" i="0" sz="15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b="0" i="0" lang="es" sz="15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Para guardar la información correctamente </a:t>
            </a:r>
            <a:r>
              <a:rPr b="0" i="0" lang="es" sz="1550" u="none" cap="none" strike="noStrike">
                <a:solidFill>
                  <a:schemeClr val="dk1"/>
                </a:solidFill>
                <a:highlight>
                  <a:schemeClr val="accent6"/>
                </a:highlight>
                <a:latin typeface="DM Sans"/>
                <a:ea typeface="DM Sans"/>
                <a:cs typeface="DM Sans"/>
                <a:sym typeface="DM Sans"/>
              </a:rPr>
              <a:t>hay que transformar el objeto a JSON.</a:t>
            </a:r>
            <a:endParaRPr b="0" i="0" sz="1550" u="none" cap="none" strike="noStrike">
              <a:solidFill>
                <a:schemeClr val="dk1"/>
              </a:solidFill>
              <a:highlight>
                <a:schemeClr val="accent6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82"/>
          <p:cNvSpPr txBox="1"/>
          <p:nvPr/>
        </p:nvSpPr>
        <p:spPr>
          <a:xfrm>
            <a:off x="821250" y="975650"/>
            <a:ext cx="7501500" cy="10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Dado que </a:t>
            </a: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localStorage y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 sessionStorage son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 objetos globales, es posible crear y acceder a las claves como si fueran propiedades. 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E0FF00"/>
                </a:highlight>
                <a:latin typeface="DM Sans"/>
                <a:ea typeface="DM Sans"/>
                <a:cs typeface="DM Sans"/>
                <a:sym typeface="DM Sans"/>
              </a:rPr>
              <a:t>Pero esto no es recomendable,</a:t>
            </a: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porque hay eventos asociados a la modificación del storage cuando se emplea getItem o setItem.</a:t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79" name="Google Shape;379;p82"/>
          <p:cNvSpPr txBox="1"/>
          <p:nvPr/>
        </p:nvSpPr>
        <p:spPr>
          <a:xfrm>
            <a:off x="150" y="1940775"/>
            <a:ext cx="9144000" cy="3202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//Guarda una clave</a:t>
            </a:r>
            <a:endParaRPr b="0" i="0" sz="1600" u="none" cap="none" strike="noStrike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.numeroPrueba 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//Leer una clave</a:t>
            </a:r>
            <a:endParaRPr b="0" i="0" sz="1600" u="none" cap="none" strike="noStrike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.numeroPrueba ); </a:t>
            </a:r>
            <a:r>
              <a:rPr b="0" i="0" lang="es" sz="1600" u="none" cap="none" strike="noStrike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5</a:t>
            </a:r>
            <a:endParaRPr b="0" i="0" sz="1600" u="none" cap="none" strike="noStrike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clave 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toString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	 </a:t>
            </a:r>
            <a:r>
              <a:rPr b="0" i="0" lang="es" sz="1600" u="none" cap="none" strike="noStrike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//toString método reservado	</a:t>
            </a:r>
            <a:endParaRPr b="0" i="0" sz="1600" u="none" cap="none" strike="noStrike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[clave] 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0" i="0" lang="es" sz="1600" u="none" cap="none" strike="noStrike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//No se guarda este dato</a:t>
            </a:r>
            <a:endParaRPr b="0" i="0" sz="1600" u="none" cap="none" strike="noStrike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80" name="Google Shape;380;p82"/>
          <p:cNvSpPr txBox="1"/>
          <p:nvPr/>
        </p:nvSpPr>
        <p:spPr>
          <a:xfrm>
            <a:off x="821250" y="282250"/>
            <a:ext cx="6443400" cy="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Acceso tipo objeto</a:t>
            </a:r>
            <a:endParaRPr b="1" i="0" sz="40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chemeClr val="lt1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5" name="Google Shape;385;p83"/>
          <p:cNvGrpSpPr/>
          <p:nvPr/>
        </p:nvGrpSpPr>
        <p:grpSpPr>
          <a:xfrm>
            <a:off x="457338" y="468286"/>
            <a:ext cx="431100" cy="431100"/>
            <a:chOff x="4616400" y="1950761"/>
            <a:chExt cx="431100" cy="431100"/>
          </a:xfrm>
        </p:grpSpPr>
        <p:sp>
          <p:nvSpPr>
            <p:cNvPr id="386" name="Google Shape;386;p83"/>
            <p:cNvSpPr/>
            <p:nvPr/>
          </p:nvSpPr>
          <p:spPr>
            <a:xfrm>
              <a:off x="4616400" y="1950761"/>
              <a:ext cx="431100" cy="43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87" name="Google Shape;387;p83" title="ícono para recordar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699911" y="2034249"/>
              <a:ext cx="264076" cy="2640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8" name="Google Shape;388;p83"/>
          <p:cNvSpPr txBox="1"/>
          <p:nvPr/>
        </p:nvSpPr>
        <p:spPr>
          <a:xfrm>
            <a:off x="457350" y="1820575"/>
            <a:ext cx="7169400" cy="26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JavaScript Object Notation (JSON) es un formato basado en texto plano, para representar datos estructurados con la sintaxis de objetos de JavaScript. </a:t>
            </a:r>
            <a:endParaRPr b="0" i="0" sz="20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20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Es comúnmente utilizado para enviar y almacenar datos en aplicaciones web.</a:t>
            </a:r>
            <a:endParaRPr b="0" i="0" sz="20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89" name="Google Shape;389;p83"/>
          <p:cNvSpPr txBox="1"/>
          <p:nvPr/>
        </p:nvSpPr>
        <p:spPr>
          <a:xfrm>
            <a:off x="501450" y="990513"/>
            <a:ext cx="7310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¿Qué es JSON?</a:t>
            </a:r>
            <a:endParaRPr b="1" i="0" sz="40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90" name="Google Shape;390;p83"/>
          <p:cNvSpPr txBox="1"/>
          <p:nvPr/>
        </p:nvSpPr>
        <p:spPr>
          <a:xfrm>
            <a:off x="930550" y="468275"/>
            <a:ext cx="2917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PARA RECORDAR</a:t>
            </a:r>
            <a:endParaRPr b="0" i="0" sz="14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84"/>
          <p:cNvSpPr txBox="1"/>
          <p:nvPr/>
        </p:nvSpPr>
        <p:spPr>
          <a:xfrm>
            <a:off x="1461300" y="1953000"/>
            <a:ext cx="6221400" cy="22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Conversión de objetos</a:t>
            </a:r>
            <a:endParaRPr b="1" sz="38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y almacenamiento</a:t>
            </a:r>
            <a:endParaRPr b="1" sz="38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8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8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85"/>
          <p:cNvSpPr txBox="1"/>
          <p:nvPr/>
        </p:nvSpPr>
        <p:spPr>
          <a:xfrm>
            <a:off x="609675" y="515825"/>
            <a:ext cx="7717500" cy="7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Conversiones de/hacia JSON</a:t>
            </a:r>
            <a:endParaRPr b="1" i="0" sz="40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01" name="Google Shape;401;p85"/>
          <p:cNvSpPr txBox="1"/>
          <p:nvPr/>
        </p:nvSpPr>
        <p:spPr>
          <a:xfrm>
            <a:off x="706750" y="1396600"/>
            <a:ext cx="7083600" cy="14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Cuando sea necesario enviar un objeto Javascript al servidor o almacenarlo en storage, será necesario convertirlo a un JSON (una cadena) antes de ser enviado.</a:t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Para eso usamos los siguientes métodos:</a:t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402" name="Google Shape;402;p85"/>
          <p:cNvCxnSpPr/>
          <p:nvPr/>
        </p:nvCxnSpPr>
        <p:spPr>
          <a:xfrm flipH="1" rot="10800000">
            <a:off x="3812615" y="2469596"/>
            <a:ext cx="900" cy="204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3" name="Google Shape;403;p85"/>
          <p:cNvSpPr/>
          <p:nvPr/>
        </p:nvSpPr>
        <p:spPr>
          <a:xfrm>
            <a:off x="3133575" y="2694276"/>
            <a:ext cx="1359000" cy="330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" sz="1350" u="none" cap="none" strike="noStrike">
                <a:solidFill>
                  <a:srgbClr val="222222"/>
                </a:solidFill>
                <a:latin typeface="DM Sans"/>
                <a:ea typeface="DM Sans"/>
                <a:cs typeface="DM Sans"/>
                <a:sym typeface="DM Sans"/>
              </a:rPr>
              <a:t>stringify</a:t>
            </a:r>
            <a:endParaRPr b="1" i="0" sz="1350" u="none" cap="none" strike="noStrike">
              <a:solidFill>
                <a:srgbClr val="22222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04" name="Google Shape;404;p85"/>
          <p:cNvSpPr/>
          <p:nvPr/>
        </p:nvSpPr>
        <p:spPr>
          <a:xfrm>
            <a:off x="4678700" y="2694348"/>
            <a:ext cx="1359000" cy="330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" sz="1350" u="none" cap="none" strike="noStrike">
                <a:solidFill>
                  <a:srgbClr val="222222"/>
                </a:solidFill>
                <a:latin typeface="DM Sans"/>
                <a:ea typeface="DM Sans"/>
                <a:cs typeface="DM Sans"/>
                <a:sym typeface="DM Sans"/>
              </a:rPr>
              <a:t>parse</a:t>
            </a:r>
            <a:endParaRPr b="1" i="0" sz="1350" u="none" cap="none" strike="noStrike">
              <a:solidFill>
                <a:srgbClr val="22222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405" name="Google Shape;405;p85"/>
          <p:cNvCxnSpPr/>
          <p:nvPr/>
        </p:nvCxnSpPr>
        <p:spPr>
          <a:xfrm>
            <a:off x="3816261" y="2466110"/>
            <a:ext cx="1566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6" name="Google Shape;406;p85"/>
          <p:cNvCxnSpPr/>
          <p:nvPr/>
        </p:nvCxnSpPr>
        <p:spPr>
          <a:xfrm flipH="1" rot="10800000">
            <a:off x="5357741" y="2469596"/>
            <a:ext cx="900" cy="204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7" name="Google Shape;407;p85"/>
          <p:cNvCxnSpPr/>
          <p:nvPr/>
        </p:nvCxnSpPr>
        <p:spPr>
          <a:xfrm flipH="1" rot="10800000">
            <a:off x="3826065" y="3040946"/>
            <a:ext cx="900" cy="204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8" name="Google Shape;408;p85"/>
          <p:cNvCxnSpPr/>
          <p:nvPr/>
        </p:nvCxnSpPr>
        <p:spPr>
          <a:xfrm flipH="1" rot="10800000">
            <a:off x="5392066" y="3040946"/>
            <a:ext cx="900" cy="204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9" name="Google Shape;409;p85"/>
          <p:cNvSpPr/>
          <p:nvPr/>
        </p:nvSpPr>
        <p:spPr>
          <a:xfrm>
            <a:off x="609675" y="3261250"/>
            <a:ext cx="3849300" cy="7608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Acepta un objeto como parámetro, y devuelve la forma de texto JSON equivalente.</a:t>
            </a:r>
            <a:endParaRPr b="0" i="0" sz="1350" u="none" cap="none" strike="noStrike">
              <a:solidFill>
                <a:srgbClr val="22222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10" name="Google Shape;410;p85"/>
          <p:cNvSpPr/>
          <p:nvPr/>
        </p:nvSpPr>
        <p:spPr>
          <a:xfrm>
            <a:off x="4986000" y="3274375"/>
            <a:ext cx="3849300" cy="7608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Recibe un texto JSON como parámetro, y devuelve el objeto JavaScript correspondiente.</a:t>
            </a:r>
            <a:endParaRPr b="0" i="0" sz="1350" u="none" cap="none" strike="noStrike">
              <a:solidFill>
                <a:srgbClr val="22222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9"/>
          <p:cNvSpPr txBox="1"/>
          <p:nvPr/>
        </p:nvSpPr>
        <p:spPr>
          <a:xfrm>
            <a:off x="1461300" y="2126950"/>
            <a:ext cx="62214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Funciones Constructoras y Almacenamiento</a:t>
            </a:r>
            <a:endParaRPr b="1" sz="4000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9" name="Google Shape;179;p59"/>
          <p:cNvSpPr txBox="1"/>
          <p:nvPr/>
        </p:nvSpPr>
        <p:spPr>
          <a:xfrm>
            <a:off x="1461300" y="1665250"/>
            <a:ext cx="6221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Unid</a:t>
            </a:r>
            <a:r>
              <a:rPr b="1" lang="es"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ad 5.</a:t>
            </a:r>
            <a:r>
              <a:rPr lang="es"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JavaScript</a:t>
            </a:r>
            <a:endParaRPr sz="16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80" name="Google Shape;180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7663" y="3739369"/>
            <a:ext cx="4128668" cy="170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86"/>
          <p:cNvSpPr txBox="1"/>
          <p:nvPr/>
        </p:nvSpPr>
        <p:spPr>
          <a:xfrm>
            <a:off x="476250" y="336525"/>
            <a:ext cx="77175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Stringify</a:t>
            </a:r>
            <a:endParaRPr b="1" i="0" sz="40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16" name="Google Shape;416;p86"/>
          <p:cNvSpPr txBox="1"/>
          <p:nvPr/>
        </p:nvSpPr>
        <p:spPr>
          <a:xfrm>
            <a:off x="476250" y="1142175"/>
            <a:ext cx="7717500" cy="9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Con</a:t>
            </a:r>
            <a:r>
              <a:rPr b="0" i="0" lang="es" sz="1350" u="none" cap="none" strike="noStrike">
                <a:solidFill>
                  <a:srgbClr val="3CEFAB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E0FF00"/>
                </a:highlight>
                <a:latin typeface="DM Sans"/>
                <a:ea typeface="DM Sans"/>
                <a:cs typeface="DM Sans"/>
                <a:sym typeface="DM Sans"/>
              </a:rPr>
              <a:t>JSON.stringify</a:t>
            </a: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podemos transformar un objeto JavaScript a un string en formato JSON. </a:t>
            </a:r>
            <a:endParaRPr b="0" i="0" sz="1350" u="none" cap="none" strike="noStrike">
              <a:solidFill>
                <a:schemeClr val="dk1"/>
              </a:solidFill>
              <a:highlight>
                <a:srgbClr val="FFFFFF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17" name="Google Shape;417;p86"/>
          <p:cNvSpPr txBox="1"/>
          <p:nvPr/>
        </p:nvSpPr>
        <p:spPr>
          <a:xfrm>
            <a:off x="75" y="1754200"/>
            <a:ext cx="9144000" cy="3389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producto1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 id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producto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Arroz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enJSON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stringify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producto1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enJSON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r>
              <a:rPr b="0" i="0" lang="es" sz="1600" u="none" cap="none" strike="noStrike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// {"id":2,"producto":"Arroz"}</a:t>
            </a:r>
            <a:endParaRPr b="0" i="0" sz="1600" u="none" cap="none" strike="noStrike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producto1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r>
              <a:rPr b="0" i="0" lang="es" sz="1600" u="none" cap="none" strike="noStrike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// object</a:t>
            </a:r>
            <a:endParaRPr b="0" i="0" sz="1600" u="none" cap="none" strike="noStrike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enJSON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r>
              <a:rPr b="0" i="0" lang="es" sz="1600" u="none" cap="none" strike="noStrike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0" i="0" lang="es" sz="1600" u="none" cap="none" strike="noStrik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// string</a:t>
            </a:r>
            <a:endParaRPr b="0" i="0" sz="1600" u="none" cap="none" strike="noStrike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setItem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producto1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enJSON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// Se guarda {"id":2,"producto":"Arroz"}</a:t>
            </a:r>
            <a:endParaRPr b="0" i="0" sz="1600" u="none" cap="none" strike="noStrike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87"/>
          <p:cNvSpPr txBox="1"/>
          <p:nvPr/>
        </p:nvSpPr>
        <p:spPr>
          <a:xfrm>
            <a:off x="427900" y="298675"/>
            <a:ext cx="77175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s" sz="45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Parse</a:t>
            </a:r>
            <a:endParaRPr b="1" i="0" sz="45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23" name="Google Shape;423;p87"/>
          <p:cNvSpPr txBox="1"/>
          <p:nvPr/>
        </p:nvSpPr>
        <p:spPr>
          <a:xfrm>
            <a:off x="427900" y="1114925"/>
            <a:ext cx="7717500" cy="8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Con 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E0FF00"/>
                </a:highlight>
                <a:latin typeface="DM Sans"/>
                <a:ea typeface="DM Sans"/>
                <a:cs typeface="DM Sans"/>
                <a:sym typeface="DM Sans"/>
              </a:rPr>
              <a:t>JSON.parse</a:t>
            </a:r>
            <a:r>
              <a:rPr b="0" i="0" lang="es" sz="1350" u="none" cap="none" strike="noStrike">
                <a:solidFill>
                  <a:srgbClr val="3CEFAB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podemos transformar 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string en formato JSON a</a:t>
            </a: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 objeto JavaScript. </a:t>
            </a:r>
            <a:endParaRPr b="0" i="0" sz="1350" u="none" cap="none" strike="noStrike">
              <a:solidFill>
                <a:schemeClr val="dk1"/>
              </a:solidFill>
              <a:highlight>
                <a:srgbClr val="FFFFFF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24" name="Google Shape;424;p87"/>
          <p:cNvSpPr txBox="1"/>
          <p:nvPr/>
        </p:nvSpPr>
        <p:spPr>
          <a:xfrm>
            <a:off x="100" y="1605800"/>
            <a:ext cx="9144000" cy="353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enJSON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{"id":2,"producto":"Arroz"}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producto1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parse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enJSON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enJSON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   </a:t>
            </a:r>
            <a:r>
              <a:rPr b="0" i="0" lang="es" sz="1600" u="none" cap="none" strike="noStrike">
                <a:solidFill>
                  <a:srgbClr val="595959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0" i="0" lang="es" sz="1600" u="none" cap="none" strike="noStrik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// string</a:t>
            </a:r>
            <a:endParaRPr b="0" i="0" sz="1600" u="none" cap="none" strike="noStrike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producto1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 </a:t>
            </a:r>
            <a:r>
              <a:rPr b="0" i="0" lang="es" sz="1600" u="none" cap="none" strike="noStrik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 // object</a:t>
            </a:r>
            <a:endParaRPr b="0" i="0" sz="1600" u="none" cap="none" strike="noStrike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producto1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.producto); </a:t>
            </a:r>
            <a:r>
              <a:rPr b="0" i="0" lang="es" sz="1600" u="none" cap="none" strike="noStrik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// Arroz</a:t>
            </a:r>
            <a:endParaRPr b="0" i="0" sz="1600" u="none" cap="none" strike="noStrike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producto2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parse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getItem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60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producto1</a:t>
            </a:r>
            <a:r>
              <a:rPr b="0" i="0" lang="es" sz="160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b="0" i="0" sz="160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60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60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producto2</a:t>
            </a:r>
            <a:r>
              <a:rPr b="0" i="0" lang="es" sz="160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.id);</a:t>
            </a:r>
            <a:r>
              <a:rPr b="0" i="0" lang="es" sz="1600" u="none" cap="none" strike="noStrike">
                <a:solidFill>
                  <a:srgbClr val="595959"/>
                </a:solidFill>
                <a:latin typeface="Courier New"/>
                <a:ea typeface="Courier New"/>
                <a:cs typeface="Courier New"/>
                <a:sym typeface="Courier New"/>
              </a:rPr>
              <a:t>  // 2 </a:t>
            </a:r>
            <a:r>
              <a:rPr b="0" i="0" lang="es" sz="1600" u="none" cap="none" strike="noStrike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b="0" i="0" sz="1600" u="none" cap="none" strike="noStrike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88"/>
          <p:cNvSpPr txBox="1"/>
          <p:nvPr/>
        </p:nvSpPr>
        <p:spPr>
          <a:xfrm>
            <a:off x="80750" y="117875"/>
            <a:ext cx="8108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0" i="0" lang="es" sz="29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Ejemplo aplicado: Almacenar array de objetos</a:t>
            </a:r>
            <a:endParaRPr b="0" i="0" sz="29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30" name="Google Shape;430;p88"/>
          <p:cNvSpPr txBox="1"/>
          <p:nvPr/>
        </p:nvSpPr>
        <p:spPr>
          <a:xfrm>
            <a:off x="0" y="1106975"/>
            <a:ext cx="9144000" cy="4036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productos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[{ id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 producto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5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45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Arroz</a:t>
            </a:r>
            <a:r>
              <a:rPr b="0" i="0" lang="es" sz="145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precio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125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},</a:t>
            </a:r>
            <a:endParaRPr b="0" i="0" sz="14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{  id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 producto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5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45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Fideo</a:t>
            </a:r>
            <a:r>
              <a:rPr b="0" i="0" lang="es" sz="145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precio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70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},</a:t>
            </a:r>
            <a:endParaRPr b="0" i="0" sz="14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{  id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 producto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5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45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Pan</a:t>
            </a:r>
            <a:r>
              <a:rPr b="0" i="0" lang="es" sz="145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, precio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50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},</a:t>
            </a:r>
            <a:endParaRPr b="0" i="0" sz="14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{  id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 producto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5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45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Flan</a:t>
            </a:r>
            <a:r>
              <a:rPr b="0" i="0" lang="es" sz="145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, precio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}];</a:t>
            </a:r>
            <a:endParaRPr b="0" i="0" sz="14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5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guardarLocal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0" i="1" lang="es" sz="1450" u="none" cap="none" strike="noStrike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clave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i="1" lang="es" sz="1450" u="none" cap="none" strike="noStrike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valor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45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setItem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1" lang="es" sz="1450" u="none" cap="none" strike="noStrike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clave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i="1" lang="es" sz="1450" u="none" cap="none" strike="noStrike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valor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)};</a:t>
            </a:r>
            <a:endParaRPr b="0" i="0" sz="14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//Almacenar producto por producto</a:t>
            </a:r>
            <a:endParaRPr b="0" i="0" sz="1450" u="none" cap="none" strike="noStrike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of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productos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b="0" i="0" sz="14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0" i="0" lang="es" sz="145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guardarLocal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.id,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45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stringify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b="0" i="0" sz="14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0" i="0" sz="14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// o almacenar array completo</a:t>
            </a:r>
            <a:endParaRPr b="0" i="0" sz="1450" u="none" cap="none" strike="noStrike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guardarLocal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45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45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listaProductos</a:t>
            </a:r>
            <a:r>
              <a:rPr b="0" i="0" lang="es" sz="145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45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stringify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productos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b="0" i="0" sz="1600" u="none" cap="none" strike="noStrike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89"/>
          <p:cNvSpPr txBox="1"/>
          <p:nvPr/>
        </p:nvSpPr>
        <p:spPr>
          <a:xfrm>
            <a:off x="80750" y="159350"/>
            <a:ext cx="79902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29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Ejemplo aplicado: Obtener array almacenado</a:t>
            </a:r>
            <a:endParaRPr b="0" i="0" sz="29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36" name="Google Shape;436;p89"/>
          <p:cNvSpPr txBox="1"/>
          <p:nvPr/>
        </p:nvSpPr>
        <p:spPr>
          <a:xfrm>
            <a:off x="0" y="806400"/>
            <a:ext cx="9144000" cy="4337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0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050" u="none" cap="none" strike="noStrike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b="0" i="0" sz="10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0" i="0" lang="es" sz="10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constructor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1" lang="es" sz="1050" u="none" cap="none" strike="noStrike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obj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b="0" i="0" sz="10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0" i="1" lang="es" sz="10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.nombre  </a:t>
            </a:r>
            <a:r>
              <a:rPr b="0" i="0" lang="es" sz="10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1" lang="es" sz="1050" u="none" cap="none" strike="noStrike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obj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.producto.</a:t>
            </a:r>
            <a:r>
              <a:rPr b="0" i="0" lang="es" sz="105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toUpperCase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b="0" i="0" sz="10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0" i="1" lang="es" sz="10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.precio  </a:t>
            </a:r>
            <a:r>
              <a:rPr b="0" i="0" lang="es" sz="10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050" u="none" cap="none" strike="noStrike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parseFloat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1" lang="es" sz="1050" u="none" cap="none" strike="noStrike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obj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.precio);</a:t>
            </a:r>
            <a:endParaRPr b="0" i="0" sz="10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b="0" i="0" sz="10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0" i="0" lang="es" sz="105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sumaIva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b="0" i="0" sz="10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0" i="1" lang="es" sz="10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.precio </a:t>
            </a:r>
            <a:r>
              <a:rPr b="0" i="0" lang="es" sz="10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1" lang="es" sz="10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.precio </a:t>
            </a:r>
            <a:r>
              <a:rPr b="0" i="0" lang="es" sz="10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0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1.21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10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b="0" i="0" sz="10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0" i="0" sz="10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0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0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almacenados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0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0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05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parse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0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05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getItem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05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050" u="none" cap="none" strike="noStrike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listaProductos</a:t>
            </a:r>
            <a:r>
              <a:rPr b="0" i="0" lang="es" sz="1050" u="none" cap="none" strike="noStrike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 </a:t>
            </a:r>
            <a:r>
              <a:rPr b="0" i="0" lang="es" sz="1050" u="none" cap="none" strike="noStrike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//Obtenemos los productos almacenados</a:t>
            </a:r>
            <a:endParaRPr b="0" i="0" sz="1050" u="none" cap="none" strike="noStrike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0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0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productos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0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[];</a:t>
            </a:r>
            <a:endParaRPr b="0" i="0" sz="10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0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0" i="0" lang="es" sz="10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0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objeto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0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of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0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almacenados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b="0" i="0" lang="es" sz="1050" u="none" cap="none" strike="noStrike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//Iteramos con for...of para transformar sus objetos a tipo Producto</a:t>
            </a:r>
            <a:endParaRPr b="0" i="0" sz="10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0" i="0" lang="es" sz="10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productos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05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push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i="0" lang="es" sz="10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050" u="none" cap="none" strike="noStrike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0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objeto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b="0" i="0" sz="10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0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0" i="0" lang="es" sz="10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0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0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of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0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productos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b="0" i="0" lang="es" sz="1050" u="none" cap="none" strike="noStrike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 //Ahora tenemos objetos productos y podemos usar sus métodos</a:t>
            </a:r>
            <a:endParaRPr b="0" i="0" sz="1050" u="none" cap="none" strike="noStrike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0" i="0" lang="es" sz="10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05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sumaIva</a:t>
            </a:r>
            <a:r>
              <a:rPr b="0" i="0" lang="es" sz="10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b="0" i="0" sz="10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b="0" i="0" sz="1600" u="none" cap="none" strike="noStrike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5000" y="0"/>
            <a:ext cx="3429000" cy="514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442" name="Google Shape;442;p90"/>
          <p:cNvSpPr txBox="1"/>
          <p:nvPr/>
        </p:nvSpPr>
        <p:spPr>
          <a:xfrm>
            <a:off x="951000" y="777350"/>
            <a:ext cx="77175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Recuperar datos</a:t>
            </a:r>
            <a:endParaRPr b="1" i="0" sz="40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43" name="Google Shape;443;p90"/>
          <p:cNvSpPr txBox="1"/>
          <p:nvPr/>
        </p:nvSpPr>
        <p:spPr>
          <a:xfrm>
            <a:off x="475500" y="1627000"/>
            <a:ext cx="4703700" cy="29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Muchas veces usamos Storage para recuperar datos relacionados a la última navegación del usuario. Por ejemplo, su última sesión de login o el último estado de su carrito de compras.</a:t>
            </a:r>
            <a:endParaRPr b="0" i="0" sz="1350" u="none" cap="none" strike="noStrike">
              <a:solidFill>
                <a:schemeClr val="dk1"/>
              </a:solidFill>
              <a:highlight>
                <a:srgbClr val="FFFFFF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highlight>
                  <a:schemeClr val="accent6"/>
                </a:highlight>
                <a:latin typeface="DM Sans"/>
                <a:ea typeface="DM Sans"/>
                <a:cs typeface="DM Sans"/>
                <a:sym typeface="DM Sans"/>
              </a:rPr>
              <a:t>Para esto, pensamos en inicializar las variables de la app consultando el Storage en el momento de inicio.</a:t>
            </a:r>
            <a:endParaRPr b="0" i="0" sz="1350" u="none" cap="none" strike="noStrike">
              <a:solidFill>
                <a:schemeClr val="dk1"/>
              </a:solidFill>
              <a:highlight>
                <a:schemeClr val="accent6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91"/>
          <p:cNvSpPr txBox="1"/>
          <p:nvPr/>
        </p:nvSpPr>
        <p:spPr>
          <a:xfrm>
            <a:off x="218325" y="468325"/>
            <a:ext cx="8315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29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Ejemplo aplicado: recuperar estados previos</a:t>
            </a:r>
            <a:endParaRPr b="0" i="1" sz="29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9" name="Google Shape;449;p91"/>
          <p:cNvSpPr txBox="1"/>
          <p:nvPr/>
        </p:nvSpPr>
        <p:spPr>
          <a:xfrm>
            <a:off x="50" y="1531325"/>
            <a:ext cx="9144000" cy="361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usuario;</a:t>
            </a:r>
            <a:endParaRPr b="0" i="0" sz="1450" u="none" cap="none" strike="noStrike">
              <a:solidFill>
                <a:srgbClr val="BD93F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usuarioEnLS 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45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stringify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45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getItem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1" lang="es" sz="1450" u="none" cap="none" strike="noStrike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‘usuario’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b="0" i="0" sz="1450" u="none" cap="none" strike="noStrike">
              <a:solidFill>
                <a:srgbClr val="BD93F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BD93F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// Si había algo almacenado, lo recupero. Si no le pido un ingreso</a:t>
            </a:r>
            <a:endParaRPr b="0" i="0" sz="1450" u="none" cap="none" strike="noStrike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usuarioEnLS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b="0" i="0" sz="14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usuario 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usuarioEnLS</a:t>
            </a:r>
            <a:endParaRPr b="0" i="0" sz="14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 else </a:t>
            </a:r>
            <a:r>
              <a:rPr b="0" i="0" lang="es" sz="1450" u="none" cap="none" strike="noStrik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0" i="0" sz="1450" u="none" cap="none" strike="noStrik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usuario 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0" i="0" lang="es" sz="145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prompt(</a:t>
            </a:r>
            <a:r>
              <a:rPr b="0" i="1" lang="es" sz="1450" u="none" cap="none" strike="noStrike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‘Ingrese su nombre de usuario’</a:t>
            </a:r>
            <a:r>
              <a:rPr b="0" i="0" lang="es" sz="145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450" u="none" cap="none" strike="noStrik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0" i="0" sz="1450" u="none" cap="none" strike="noStrik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b="0" i="0" sz="1600" u="none" cap="none" strike="noStrike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92"/>
          <p:cNvSpPr txBox="1"/>
          <p:nvPr/>
        </p:nvSpPr>
        <p:spPr>
          <a:xfrm>
            <a:off x="562950" y="202225"/>
            <a:ext cx="81297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29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Ejemplo aplicado: Recuperar estados previos</a:t>
            </a:r>
            <a:endParaRPr b="0" i="1" sz="29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55" name="Google Shape;455;p92"/>
          <p:cNvSpPr txBox="1"/>
          <p:nvPr/>
        </p:nvSpPr>
        <p:spPr>
          <a:xfrm>
            <a:off x="-150" y="1274875"/>
            <a:ext cx="9144000" cy="3868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carrito 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0" i="0" lang="es" sz="1450" u="none" cap="none" strike="noStrik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[]</a:t>
            </a:r>
            <a:endParaRPr b="0" i="0" sz="1450" u="none" cap="none" strike="noStrik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carritoEnLS 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45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stringify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0" i="0" lang="es" sz="1450" u="none" cap="none" strike="noStrike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getItem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1" lang="es" sz="1450" u="none" cap="none" strike="noStrike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‘carrito’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b="0" i="0" sz="1450" u="none" cap="none" strike="noStrike">
              <a:solidFill>
                <a:srgbClr val="BD93F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// Inicializo mi app con </a:t>
            </a:r>
            <a:r>
              <a:rPr b="0" i="1" lang="es" sz="1450" u="none" cap="none" strike="noStrik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carrito</a:t>
            </a:r>
            <a:r>
              <a:rPr b="0" i="0" lang="es" sz="1450" u="none" cap="none" strike="noStrik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 como array vacío, o con lo que haya en LS</a:t>
            </a:r>
            <a:endParaRPr b="0" i="0" sz="1450" u="none" cap="none" strike="noStrike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carritoEnLS</a:t>
            </a: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b="0" i="0" sz="14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carrito </a:t>
            </a:r>
            <a:r>
              <a:rPr b="0" i="0" lang="es" sz="1450" u="none" cap="none" strike="noStrike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carritoEnLS</a:t>
            </a:r>
            <a:endParaRPr b="0" i="0" sz="14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50" u="none" cap="none" strike="noStrike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0" i="0" sz="1450" u="none" cap="none" strike="noStrike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s" sz="1450" u="none" cap="none" strike="noStrike">
                <a:solidFill>
                  <a:srgbClr val="EEFF41"/>
                </a:solidFill>
                <a:latin typeface="Courier New"/>
                <a:ea typeface="Courier New"/>
                <a:cs typeface="Courier New"/>
                <a:sym typeface="Courier New"/>
              </a:rPr>
              <a:t>renderCarrito(</a:t>
            </a:r>
            <a:r>
              <a:rPr b="0" i="0" lang="es" sz="1450" u="none" cap="none" strike="noStrike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carrito</a:t>
            </a:r>
            <a:r>
              <a:rPr b="0" i="1" lang="es" sz="1450" u="none" cap="none" strike="noStrike">
                <a:solidFill>
                  <a:srgbClr val="EEFF41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b="0" i="0" lang="es" sz="1450" u="none" cap="none" strike="noStrik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// Función que renderizaría el carrito</a:t>
            </a:r>
            <a:endParaRPr b="0" i="1" sz="1450" u="none" cap="none" strike="noStrike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b="0" i="0" sz="1600" u="none" cap="none" strike="noStrike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93"/>
          <p:cNvSpPr txBox="1"/>
          <p:nvPr/>
        </p:nvSpPr>
        <p:spPr>
          <a:xfrm>
            <a:off x="1461300" y="1786725"/>
            <a:ext cx="6221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¿Preguntas?</a:t>
            </a:r>
            <a:endParaRPr b="1" i="0" sz="40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94"/>
          <p:cNvSpPr txBox="1"/>
          <p:nvPr/>
        </p:nvSpPr>
        <p:spPr>
          <a:xfrm>
            <a:off x="1461300" y="2216950"/>
            <a:ext cx="6221400" cy="16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Te compartimos las </a:t>
            </a:r>
            <a:r>
              <a:rPr b="1" lang="es"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siguientes</a:t>
            </a:r>
            <a:r>
              <a:rPr b="1" lang="es"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b="1" lang="es" sz="3500">
                <a:solidFill>
                  <a:schemeClr val="dk1"/>
                </a:solidFill>
                <a:highlight>
                  <a:srgbClr val="EAFF6A"/>
                </a:highlight>
                <a:latin typeface="DM Sans"/>
                <a:ea typeface="DM Sans"/>
                <a:cs typeface="DM Sans"/>
                <a:sym typeface="DM Sans"/>
              </a:rPr>
              <a:t>recomendaciones</a:t>
            </a:r>
            <a:endParaRPr b="1" sz="3500">
              <a:solidFill>
                <a:schemeClr val="dk1"/>
              </a:solidFill>
              <a:highlight>
                <a:srgbClr val="EAFF6A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466" name="Google Shape;466;p94"/>
          <p:cNvGrpSpPr/>
          <p:nvPr/>
        </p:nvGrpSpPr>
        <p:grpSpPr>
          <a:xfrm>
            <a:off x="4202550" y="1322535"/>
            <a:ext cx="738900" cy="738900"/>
            <a:chOff x="4202550" y="994173"/>
            <a:chExt cx="738900" cy="738900"/>
          </a:xfrm>
        </p:grpSpPr>
        <p:sp>
          <p:nvSpPr>
            <p:cNvPr id="467" name="Google Shape;467;p94"/>
            <p:cNvSpPr/>
            <p:nvPr/>
          </p:nvSpPr>
          <p:spPr>
            <a:xfrm>
              <a:off x="4202550" y="994173"/>
              <a:ext cx="738900" cy="7389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pic>
          <p:nvPicPr>
            <p:cNvPr id="468" name="Google Shape;468;p94" title="ícono de codertips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346700" y="1138325"/>
              <a:ext cx="450600" cy="4506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95"/>
          <p:cNvSpPr txBox="1"/>
          <p:nvPr/>
        </p:nvSpPr>
        <p:spPr>
          <a:xfrm>
            <a:off x="457350" y="1244250"/>
            <a:ext cx="3834600" cy="27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432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✓"/>
            </a:pPr>
            <a:r>
              <a:rPr b="0" i="0" lang="es" sz="1350" u="sng" cap="none" strike="noStrike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3"/>
              </a:rPr>
              <a:t>LocalStorage, sessionStorage</a:t>
            </a:r>
            <a:r>
              <a:rPr b="0" i="0" lang="es" sz="1350" u="none" cap="none" strike="noStrike">
                <a:solidFill>
                  <a:srgbClr val="999999"/>
                </a:solidFill>
                <a:latin typeface="DM Sans"/>
                <a:ea typeface="DM Sans"/>
                <a:cs typeface="DM Sans"/>
                <a:sym typeface="DM Sans"/>
              </a:rPr>
              <a:t> | </a:t>
            </a:r>
            <a:r>
              <a:rPr b="1" i="0" lang="es" sz="1350" u="none" cap="none" strike="noStrike">
                <a:solidFill>
                  <a:srgbClr val="999999"/>
                </a:solidFill>
                <a:latin typeface="DM Sans"/>
                <a:ea typeface="DM Sans"/>
                <a:cs typeface="DM Sans"/>
                <a:sym typeface="DM Sans"/>
              </a:rPr>
              <a:t>javaScript info </a:t>
            </a:r>
            <a:endParaRPr b="1" i="0" sz="1350" u="none" cap="none" strike="noStrike">
              <a:solidFill>
                <a:srgbClr val="999999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1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Breve descripción: </a:t>
            </a: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Documentación oficial sobre el uso profesional de local y session Storage.</a:t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✓"/>
            </a:pPr>
            <a:r>
              <a:rPr b="0" i="0" lang="es" sz="1350" u="sng" cap="none" strike="noStrike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4"/>
              </a:rPr>
              <a:t>JSON</a:t>
            </a:r>
            <a:r>
              <a:rPr b="0" i="0" lang="es" sz="1350" u="none" cap="none" strike="noStrike">
                <a:solidFill>
                  <a:srgbClr val="999999"/>
                </a:solidFill>
                <a:latin typeface="DM Sans"/>
                <a:ea typeface="DM Sans"/>
                <a:cs typeface="DM Sans"/>
                <a:sym typeface="DM Sans"/>
              </a:rPr>
              <a:t> | </a:t>
            </a:r>
            <a:r>
              <a:rPr b="1" i="0" lang="es" sz="1350" u="none" cap="none" strike="noStrike">
                <a:solidFill>
                  <a:srgbClr val="999999"/>
                </a:solidFill>
                <a:latin typeface="DM Sans"/>
                <a:ea typeface="DM Sans"/>
                <a:cs typeface="DM Sans"/>
                <a:sym typeface="DM Sans"/>
              </a:rPr>
              <a:t>Gitbooks</a:t>
            </a:r>
            <a:endParaRPr b="1" i="0" sz="1350" u="none" cap="none" strike="noStrike">
              <a:solidFill>
                <a:srgbClr val="999999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1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Breve descripción: </a:t>
            </a: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Documentación oficial sobre el uso profesional de JSON.</a:t>
            </a:r>
            <a:endParaRPr b="1" i="0" sz="1350" u="none" cap="none" strike="noStrike">
              <a:solidFill>
                <a:srgbClr val="999999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74" name="Google Shape;474;p95"/>
          <p:cNvSpPr txBox="1"/>
          <p:nvPr/>
        </p:nvSpPr>
        <p:spPr>
          <a:xfrm>
            <a:off x="4675750" y="1244250"/>
            <a:ext cx="3834600" cy="21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432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✓"/>
            </a:pPr>
            <a:r>
              <a:rPr b="0" i="0" lang="es" sz="1350" u="sng" cap="none" strike="noStrike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5"/>
              </a:rPr>
              <a:t>JSON Formatter</a:t>
            </a:r>
            <a:r>
              <a:rPr b="0" i="0" lang="es" sz="1350" u="none" cap="none" strike="noStrike">
                <a:solidFill>
                  <a:srgbClr val="999999"/>
                </a:solidFill>
                <a:latin typeface="DM Sans"/>
                <a:ea typeface="DM Sans"/>
                <a:cs typeface="DM Sans"/>
                <a:sym typeface="DM Sans"/>
              </a:rPr>
              <a:t> | </a:t>
            </a:r>
            <a:r>
              <a:rPr b="1" i="0" lang="es" sz="1350" u="none" cap="none" strike="noStrike">
                <a:solidFill>
                  <a:srgbClr val="999999"/>
                </a:solidFill>
                <a:latin typeface="DM Sans"/>
                <a:ea typeface="DM Sans"/>
                <a:cs typeface="DM Sans"/>
                <a:sym typeface="DM Sans"/>
              </a:rPr>
              <a:t>Curious concept</a:t>
            </a:r>
            <a:endParaRPr b="1" i="0" sz="1350" u="none" cap="none" strike="noStrike">
              <a:solidFill>
                <a:srgbClr val="999999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1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Breve descripción: </a:t>
            </a: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Validador automático del formato JSON.</a:t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✓"/>
            </a:pPr>
            <a:r>
              <a:rPr b="0" i="0" lang="es" sz="1350" u="sng" cap="none" strike="noStrike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6"/>
              </a:rPr>
              <a:t>Generator JSON</a:t>
            </a:r>
            <a:r>
              <a:rPr b="0" i="0" lang="es" sz="1350" u="none" cap="none" strike="noStrike">
                <a:solidFill>
                  <a:srgbClr val="999999"/>
                </a:solidFill>
                <a:latin typeface="DM Sans"/>
                <a:ea typeface="DM Sans"/>
                <a:cs typeface="DM Sans"/>
                <a:sym typeface="DM Sans"/>
              </a:rPr>
              <a:t> | </a:t>
            </a:r>
            <a:r>
              <a:rPr b="1" i="0" lang="es" sz="1350" u="none" cap="none" strike="noStrike">
                <a:solidFill>
                  <a:srgbClr val="999999"/>
                </a:solidFill>
                <a:latin typeface="DM Sans"/>
                <a:ea typeface="DM Sans"/>
                <a:cs typeface="DM Sans"/>
                <a:sym typeface="DM Sans"/>
              </a:rPr>
              <a:t>Mockaroo</a:t>
            </a:r>
            <a:endParaRPr b="1" i="0" sz="1350" u="none" cap="none" strike="noStrike">
              <a:solidFill>
                <a:srgbClr val="999999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1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Breve descripción: </a:t>
            </a: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Generador de código JSON.</a:t>
            </a:r>
            <a:endParaRPr b="1" i="0" sz="1350" u="none" cap="none" strike="noStrike">
              <a:solidFill>
                <a:srgbClr val="999999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75" name="Google Shape;475;p95"/>
          <p:cNvSpPr/>
          <p:nvPr/>
        </p:nvSpPr>
        <p:spPr>
          <a:xfrm>
            <a:off x="457358" y="468285"/>
            <a:ext cx="431100" cy="431100"/>
          </a:xfrm>
          <a:prstGeom prst="ellipse">
            <a:avLst/>
          </a:prstGeom>
          <a:solidFill>
            <a:srgbClr val="EAFF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476" name="Google Shape;476;p95" title="ícono de material ampliado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1448" y="552384"/>
            <a:ext cx="262880" cy="262880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95"/>
          <p:cNvSpPr txBox="1"/>
          <p:nvPr/>
        </p:nvSpPr>
        <p:spPr>
          <a:xfrm>
            <a:off x="930550" y="468275"/>
            <a:ext cx="3199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MATERIAL AMPLIADO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60"/>
          <p:cNvSpPr/>
          <p:nvPr/>
        </p:nvSpPr>
        <p:spPr>
          <a:xfrm>
            <a:off x="588525" y="701375"/>
            <a:ext cx="296100" cy="120900"/>
          </a:xfrm>
          <a:prstGeom prst="rect">
            <a:avLst/>
          </a:prstGeom>
          <a:solidFill>
            <a:srgbClr val="EAFF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60"/>
          <p:cNvSpPr txBox="1"/>
          <p:nvPr/>
        </p:nvSpPr>
        <p:spPr>
          <a:xfrm>
            <a:off x="884625" y="468275"/>
            <a:ext cx="2461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REPASO CONCEPTUAL</a:t>
            </a:r>
            <a:endParaRPr b="0" i="0" sz="14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87" name="Google Shape;187;p60" title="ícono de mapa de contenidos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6275" y="533519"/>
            <a:ext cx="300599" cy="300618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60"/>
          <p:cNvSpPr/>
          <p:nvPr/>
        </p:nvSpPr>
        <p:spPr>
          <a:xfrm>
            <a:off x="3397145" y="1669936"/>
            <a:ext cx="1785300" cy="350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100" u="none" cap="none" strike="noStrike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Propiedades y valores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9" name="Google Shape;189;p60"/>
          <p:cNvSpPr/>
          <p:nvPr/>
        </p:nvSpPr>
        <p:spPr>
          <a:xfrm>
            <a:off x="302800" y="1636412"/>
            <a:ext cx="1564500" cy="4173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Objetos</a:t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0" name="Google Shape;190;p60"/>
          <p:cNvSpPr/>
          <p:nvPr/>
        </p:nvSpPr>
        <p:spPr>
          <a:xfrm>
            <a:off x="3397145" y="1062275"/>
            <a:ext cx="1785300" cy="350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100" u="none" cap="none" strike="noStrike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Definición y utilidad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91" name="Google Shape;191;p60"/>
          <p:cNvCxnSpPr>
            <a:stCxn id="189" idx="3"/>
            <a:endCxn id="190" idx="1"/>
          </p:cNvCxnSpPr>
          <p:nvPr/>
        </p:nvCxnSpPr>
        <p:spPr>
          <a:xfrm flipH="1" rot="10800000">
            <a:off x="1867300" y="1237562"/>
            <a:ext cx="1529700" cy="6075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192" name="Google Shape;192;p60"/>
          <p:cNvCxnSpPr>
            <a:stCxn id="189" idx="3"/>
            <a:endCxn id="188" idx="1"/>
          </p:cNvCxnSpPr>
          <p:nvPr/>
        </p:nvCxnSpPr>
        <p:spPr>
          <a:xfrm>
            <a:off x="1867300" y="1845062"/>
            <a:ext cx="1529700" cy="6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93" name="Google Shape;193;p60"/>
          <p:cNvSpPr/>
          <p:nvPr/>
        </p:nvSpPr>
        <p:spPr>
          <a:xfrm>
            <a:off x="3397145" y="2277598"/>
            <a:ext cx="1785300" cy="3504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Función constructora</a:t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94" name="Google Shape;194;p60"/>
          <p:cNvCxnSpPr/>
          <p:nvPr/>
        </p:nvCxnSpPr>
        <p:spPr>
          <a:xfrm>
            <a:off x="1867336" y="1845132"/>
            <a:ext cx="1530000" cy="6075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95" name="Google Shape;195;p60"/>
          <p:cNvSpPr/>
          <p:nvPr/>
        </p:nvSpPr>
        <p:spPr>
          <a:xfrm>
            <a:off x="6712295" y="2277598"/>
            <a:ext cx="1785300" cy="350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100" u="none" cap="none" strike="noStrike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Instrucción NEW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6" name="Google Shape;196;p60"/>
          <p:cNvSpPr/>
          <p:nvPr/>
        </p:nvSpPr>
        <p:spPr>
          <a:xfrm>
            <a:off x="6712295" y="1669936"/>
            <a:ext cx="1785300" cy="350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100" u="none" cap="none" strike="noStrike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Constructor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97" name="Google Shape;197;p60"/>
          <p:cNvCxnSpPr>
            <a:endCxn id="196" idx="1"/>
          </p:cNvCxnSpPr>
          <p:nvPr/>
        </p:nvCxnSpPr>
        <p:spPr>
          <a:xfrm flipH="1" rot="10800000">
            <a:off x="5182295" y="1845136"/>
            <a:ext cx="1530000" cy="607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198" name="Google Shape;198;p60"/>
          <p:cNvCxnSpPr>
            <a:endCxn id="195" idx="1"/>
          </p:cNvCxnSpPr>
          <p:nvPr/>
        </p:nvCxnSpPr>
        <p:spPr>
          <a:xfrm>
            <a:off x="5182295" y="2451898"/>
            <a:ext cx="1530000" cy="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99" name="Google Shape;199;p60"/>
          <p:cNvSpPr/>
          <p:nvPr/>
        </p:nvSpPr>
        <p:spPr>
          <a:xfrm>
            <a:off x="6712295" y="2885259"/>
            <a:ext cx="1785300" cy="350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100" u="none" cap="none" strike="noStrike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Uso del THIS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00" name="Google Shape;200;p60"/>
          <p:cNvCxnSpPr/>
          <p:nvPr/>
        </p:nvCxnSpPr>
        <p:spPr>
          <a:xfrm>
            <a:off x="5182486" y="2452793"/>
            <a:ext cx="1530000" cy="6075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201" name="Google Shape;201;p60"/>
          <p:cNvSpPr/>
          <p:nvPr/>
        </p:nvSpPr>
        <p:spPr>
          <a:xfrm>
            <a:off x="3397145" y="2885258"/>
            <a:ext cx="1785300" cy="6075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Métodos de objetos y funciones en JS</a:t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02" name="Google Shape;202;p60"/>
          <p:cNvCxnSpPr>
            <a:stCxn id="189" idx="3"/>
            <a:endCxn id="201" idx="1"/>
          </p:cNvCxnSpPr>
          <p:nvPr/>
        </p:nvCxnSpPr>
        <p:spPr>
          <a:xfrm>
            <a:off x="1867300" y="1845062"/>
            <a:ext cx="1529700" cy="13440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203" name="Google Shape;203;p60"/>
          <p:cNvCxnSpPr/>
          <p:nvPr/>
        </p:nvCxnSpPr>
        <p:spPr>
          <a:xfrm>
            <a:off x="4289888" y="3492920"/>
            <a:ext cx="2422500" cy="607500"/>
          </a:xfrm>
          <a:prstGeom prst="bentConnector3">
            <a:avLst>
              <a:gd fmla="val 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204" name="Google Shape;204;p60"/>
          <p:cNvCxnSpPr/>
          <p:nvPr/>
        </p:nvCxnSpPr>
        <p:spPr>
          <a:xfrm rot="5400000">
            <a:off x="3986956" y="3794720"/>
            <a:ext cx="607500" cy="3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205" name="Google Shape;205;p60"/>
          <p:cNvCxnSpPr/>
          <p:nvPr/>
        </p:nvCxnSpPr>
        <p:spPr>
          <a:xfrm flipH="1">
            <a:off x="1867137" y="3492984"/>
            <a:ext cx="2422500" cy="607500"/>
          </a:xfrm>
          <a:prstGeom prst="bentConnector3">
            <a:avLst>
              <a:gd fmla="val 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206" name="Google Shape;206;p60"/>
          <p:cNvSpPr/>
          <p:nvPr/>
        </p:nvSpPr>
        <p:spPr>
          <a:xfrm>
            <a:off x="3313178" y="4166208"/>
            <a:ext cx="1955100" cy="350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100" u="none" cap="none" strike="noStrike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Operadores con objetos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7" name="Google Shape;207;p60"/>
          <p:cNvSpPr/>
          <p:nvPr/>
        </p:nvSpPr>
        <p:spPr>
          <a:xfrm>
            <a:off x="5703245" y="4166208"/>
            <a:ext cx="1955100" cy="350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100" u="none" cap="none" strike="noStrike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Clases en JS y métodos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8" name="Google Shape;208;p60"/>
          <p:cNvSpPr/>
          <p:nvPr/>
        </p:nvSpPr>
        <p:spPr>
          <a:xfrm>
            <a:off x="923112" y="4166208"/>
            <a:ext cx="1955100" cy="350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100" u="none" cap="none" strike="noStrike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Métodos en JS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96"/>
          <p:cNvSpPr txBox="1"/>
          <p:nvPr/>
        </p:nvSpPr>
        <p:spPr>
          <a:xfrm>
            <a:off x="508200" y="468275"/>
            <a:ext cx="8127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Manual de práctica 🧩</a:t>
            </a:r>
            <a:endParaRPr b="1" sz="4000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83" name="Google Shape;483;p96"/>
          <p:cNvSpPr txBox="1"/>
          <p:nvPr/>
        </p:nvSpPr>
        <p:spPr>
          <a:xfrm>
            <a:off x="508200" y="1529025"/>
            <a:ext cx="81276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2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Recuerda que cuentas con el </a:t>
            </a:r>
            <a:r>
              <a:rPr b="1" lang="es" sz="2000">
                <a:solidFill>
                  <a:schemeClr val="accent6"/>
                </a:solidFill>
                <a:latin typeface="DM Sans"/>
                <a:ea typeface="DM Sans"/>
                <a:cs typeface="DM Sans"/>
                <a:sym typeface="DM Sans"/>
              </a:rPr>
              <a:t>manual de práctica</a:t>
            </a:r>
            <a:r>
              <a:rPr b="1" lang="es" sz="2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 b="1" sz="2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2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Consta de diferentes actividades resueltas en formato video que recibirás junto con toda la información necesaria para resolverlas por tu cuenta. </a:t>
            </a:r>
            <a:endParaRPr b="1" sz="2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2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Para visualizarlo </a:t>
            </a:r>
            <a:r>
              <a:rPr b="1" lang="es" sz="2000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3"/>
              </a:rPr>
              <a:t>ingresa </a:t>
            </a:r>
            <a:r>
              <a:rPr b="1" lang="es" sz="2000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4"/>
              </a:rPr>
              <a:t>aquí</a:t>
            </a:r>
            <a:r>
              <a:rPr b="1" lang="es" sz="2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b="1" sz="2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97"/>
          <p:cNvSpPr txBox="1"/>
          <p:nvPr/>
        </p:nvSpPr>
        <p:spPr>
          <a:xfrm>
            <a:off x="2382900" y="2171550"/>
            <a:ext cx="4378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Muchas gracias</a:t>
            </a:r>
            <a:r>
              <a:rPr b="1" i="0" lang="es" sz="40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 b="0" i="0" sz="40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61"/>
          <p:cNvSpPr txBox="1"/>
          <p:nvPr/>
        </p:nvSpPr>
        <p:spPr>
          <a:xfrm>
            <a:off x="1404863" y="1941375"/>
            <a:ext cx="6221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Función</a:t>
            </a:r>
            <a:endParaRPr b="1" i="0" sz="40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chemeClr val="accent6"/>
                </a:solidFill>
                <a:latin typeface="DM Sans"/>
                <a:ea typeface="DM Sans"/>
                <a:cs typeface="DM Sans"/>
                <a:sym typeface="DM Sans"/>
              </a:rPr>
              <a:t>constructora</a:t>
            </a:r>
            <a:endParaRPr b="1" i="0" sz="4000" u="none" cap="none" strike="noStrike">
              <a:solidFill>
                <a:schemeClr val="accent6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Google Shape;218;p62"/>
          <p:cNvGrpSpPr/>
          <p:nvPr/>
        </p:nvGrpSpPr>
        <p:grpSpPr>
          <a:xfrm>
            <a:off x="4202556" y="994173"/>
            <a:ext cx="738900" cy="738900"/>
            <a:chOff x="974706" y="2467173"/>
            <a:chExt cx="738900" cy="738900"/>
          </a:xfrm>
        </p:grpSpPr>
        <p:sp>
          <p:nvSpPr>
            <p:cNvPr id="219" name="Google Shape;219;p62"/>
            <p:cNvSpPr/>
            <p:nvPr/>
          </p:nvSpPr>
          <p:spPr>
            <a:xfrm>
              <a:off x="974706" y="2467173"/>
              <a:ext cx="738900" cy="738900"/>
            </a:xfrm>
            <a:prstGeom prst="ellipse">
              <a:avLst/>
            </a:prstGeom>
            <a:solidFill>
              <a:srgbClr val="EAF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20" name="Google Shape;220;p62" title="ícono de actividad en clase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09750" y="2610275"/>
              <a:ext cx="452650" cy="4526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1" name="Google Shape;221;p62"/>
          <p:cNvSpPr txBox="1"/>
          <p:nvPr/>
        </p:nvSpPr>
        <p:spPr>
          <a:xfrm>
            <a:off x="1461300" y="2208625"/>
            <a:ext cx="6221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Completar el código</a:t>
            </a:r>
            <a:endParaRPr b="1" sz="4000">
              <a:solidFill>
                <a:schemeClr val="dk1"/>
              </a:solidFill>
              <a:highlight>
                <a:srgbClr val="EAFF6A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22" name="Google Shape;222;p62"/>
          <p:cNvSpPr txBox="1"/>
          <p:nvPr/>
        </p:nvSpPr>
        <p:spPr>
          <a:xfrm>
            <a:off x="987300" y="3849138"/>
            <a:ext cx="716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83AEFB"/>
                </a:solidFill>
                <a:latin typeface="DM Sans"/>
                <a:ea typeface="DM Sans"/>
                <a:cs typeface="DM Sans"/>
                <a:sym typeface="DM Sans"/>
              </a:rPr>
              <a:t>Duración: </a:t>
            </a:r>
            <a:r>
              <a:rPr b="1" lang="es" sz="2000">
                <a:solidFill>
                  <a:srgbClr val="83AEFB"/>
                </a:solidFill>
                <a:latin typeface="DM Sans"/>
                <a:ea typeface="DM Sans"/>
                <a:cs typeface="DM Sans"/>
                <a:sym typeface="DM Sans"/>
              </a:rPr>
              <a:t>10 minutos</a:t>
            </a:r>
            <a:endParaRPr b="1" sz="2000">
              <a:solidFill>
                <a:srgbClr val="83AEFB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23" name="Google Shape;223;p62"/>
          <p:cNvSpPr txBox="1"/>
          <p:nvPr/>
        </p:nvSpPr>
        <p:spPr>
          <a:xfrm>
            <a:off x="987300" y="2947538"/>
            <a:ext cx="716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999999"/>
                </a:solidFill>
                <a:latin typeface="DM Sans"/>
                <a:ea typeface="DM Sans"/>
                <a:cs typeface="DM Sans"/>
                <a:sym typeface="DM Sans"/>
              </a:rPr>
              <a:t>Repasemos lo visto en la Unidad</a:t>
            </a:r>
            <a:endParaRPr sz="2000">
              <a:solidFill>
                <a:srgbClr val="999999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63"/>
          <p:cNvSpPr/>
          <p:nvPr/>
        </p:nvSpPr>
        <p:spPr>
          <a:xfrm>
            <a:off x="475500" y="1565375"/>
            <a:ext cx="3949200" cy="3296700"/>
          </a:xfrm>
          <a:prstGeom prst="rect">
            <a:avLst/>
          </a:prstGeom>
          <a:solidFill>
            <a:srgbClr val="F0F7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63"/>
          <p:cNvSpPr txBox="1"/>
          <p:nvPr/>
        </p:nvSpPr>
        <p:spPr>
          <a:xfrm>
            <a:off x="469200" y="1077850"/>
            <a:ext cx="73533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Completa el código </a:t>
            </a:r>
            <a:endParaRPr b="1" sz="25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30" name="Google Shape;230;p63"/>
          <p:cNvSpPr txBox="1"/>
          <p:nvPr/>
        </p:nvSpPr>
        <p:spPr>
          <a:xfrm>
            <a:off x="665850" y="1650075"/>
            <a:ext cx="3568500" cy="40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chemeClr val="dk1"/>
                </a:solidFill>
              </a:rPr>
              <a:t>// Completa el código de la clase 'Persona'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chemeClr val="dk1"/>
                </a:solidFill>
              </a:rPr>
              <a:t>class Persona {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chemeClr val="dk1"/>
                </a:solidFill>
              </a:rPr>
              <a:t>    // Completa el constructor con los parámetros 'nombre' y 'edad'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chemeClr val="dk1"/>
                </a:solidFill>
              </a:rPr>
              <a:t>    constructor( _____, _____) {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chemeClr val="dk1"/>
                </a:solidFill>
              </a:rPr>
              <a:t>        this.nombre = nombre;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chemeClr val="dk1"/>
                </a:solidFill>
              </a:rPr>
              <a:t>        this.edad = edad;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chemeClr val="dk1"/>
                </a:solidFill>
              </a:rPr>
              <a:t>    }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chemeClr val="dk1"/>
                </a:solidFill>
              </a:rPr>
              <a:t>    // Completa el método 'saludar' para que retorne un mensaje de saludo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chemeClr val="dk1"/>
                </a:solidFill>
              </a:rPr>
              <a:t>    _____() {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chemeClr val="dk1"/>
                </a:solidFill>
              </a:rPr>
              <a:t>        return `Hola, mi nombre es ${this._____} y tengo ${this._____} años.`;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chemeClr val="dk1"/>
                </a:solidFill>
              </a:rPr>
              <a:t>    }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</a:rPr>
              <a:t>}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</a:rPr>
              <a:t>   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31" name="Google Shape;231;p63"/>
          <p:cNvSpPr txBox="1"/>
          <p:nvPr/>
        </p:nvSpPr>
        <p:spPr>
          <a:xfrm>
            <a:off x="900300" y="455050"/>
            <a:ext cx="30000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ACTIVIDAD DE CLASE</a:t>
            </a:r>
            <a:endParaRPr/>
          </a:p>
        </p:txBody>
      </p:sp>
      <p:grpSp>
        <p:nvGrpSpPr>
          <p:cNvPr id="232" name="Google Shape;232;p63"/>
          <p:cNvGrpSpPr/>
          <p:nvPr/>
        </p:nvGrpSpPr>
        <p:grpSpPr>
          <a:xfrm>
            <a:off x="0" y="-7400"/>
            <a:ext cx="9143925" cy="44400"/>
            <a:chOff x="0" y="-7400"/>
            <a:chExt cx="9143925" cy="44400"/>
          </a:xfrm>
        </p:grpSpPr>
        <p:sp>
          <p:nvSpPr>
            <p:cNvPr id="233" name="Google Shape;233;p63"/>
            <p:cNvSpPr/>
            <p:nvPr/>
          </p:nvSpPr>
          <p:spPr>
            <a:xfrm>
              <a:off x="5846625" y="-7400"/>
              <a:ext cx="3297300" cy="44400"/>
            </a:xfrm>
            <a:prstGeom prst="rect">
              <a:avLst/>
            </a:pr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34" name="Google Shape;234;p63"/>
            <p:cNvSpPr/>
            <p:nvPr/>
          </p:nvSpPr>
          <p:spPr>
            <a:xfrm>
              <a:off x="0" y="-7400"/>
              <a:ext cx="5846700" cy="44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sp>
        <p:nvSpPr>
          <p:cNvPr id="235" name="Google Shape;235;p63"/>
          <p:cNvSpPr/>
          <p:nvPr/>
        </p:nvSpPr>
        <p:spPr>
          <a:xfrm>
            <a:off x="4526250" y="1565475"/>
            <a:ext cx="4142400" cy="3296700"/>
          </a:xfrm>
          <a:prstGeom prst="rect">
            <a:avLst/>
          </a:prstGeom>
          <a:solidFill>
            <a:srgbClr val="F0F7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63"/>
          <p:cNvSpPr txBox="1"/>
          <p:nvPr/>
        </p:nvSpPr>
        <p:spPr>
          <a:xfrm>
            <a:off x="4867920" y="1839250"/>
            <a:ext cx="3568500" cy="21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chemeClr val="dk1"/>
                </a:solidFill>
              </a:rPr>
              <a:t>// Crea una instancia de la clase 'Persona' con el nombre 'Juan' y la edad 30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chemeClr val="dk1"/>
                </a:solidFill>
              </a:rPr>
              <a:t>let persona1 = new Persona('Pedro', 40);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chemeClr val="dk1"/>
                </a:solidFill>
              </a:rPr>
              <a:t>// Llama al método 'saludar' en la instancia y muestra el mensaje resultante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</a:rPr>
              <a:t>console.log(persona1.saludar()); // Debería mostrar "Hola, mi nombre es Pedro y tengo 40 años.".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237" name="Google Shape;237;p63"/>
          <p:cNvGrpSpPr/>
          <p:nvPr/>
        </p:nvGrpSpPr>
        <p:grpSpPr>
          <a:xfrm>
            <a:off x="475509" y="435709"/>
            <a:ext cx="431100" cy="431100"/>
            <a:chOff x="475509" y="435709"/>
            <a:chExt cx="431100" cy="431100"/>
          </a:xfrm>
        </p:grpSpPr>
        <p:sp>
          <p:nvSpPr>
            <p:cNvPr id="238" name="Google Shape;238;p63"/>
            <p:cNvSpPr/>
            <p:nvPr/>
          </p:nvSpPr>
          <p:spPr>
            <a:xfrm>
              <a:off x="475509" y="435709"/>
              <a:ext cx="431100" cy="4311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300">
                <a:latin typeface="DM Sans"/>
                <a:ea typeface="DM Sans"/>
                <a:cs typeface="DM Sans"/>
                <a:sym typeface="DM Sans"/>
              </a:endParaRPr>
            </a:p>
          </p:txBody>
        </p:sp>
        <p:pic>
          <p:nvPicPr>
            <p:cNvPr id="239" name="Google Shape;239;p63" title="ícono de actividad en clase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150" y="499350"/>
              <a:ext cx="303800" cy="3038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40" name="Google Shape;240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" name="Google Shape;245;p64"/>
          <p:cNvGrpSpPr/>
          <p:nvPr/>
        </p:nvGrpSpPr>
        <p:grpSpPr>
          <a:xfrm>
            <a:off x="4202556" y="994173"/>
            <a:ext cx="738900" cy="738900"/>
            <a:chOff x="974706" y="2467173"/>
            <a:chExt cx="738900" cy="738900"/>
          </a:xfrm>
        </p:grpSpPr>
        <p:sp>
          <p:nvSpPr>
            <p:cNvPr id="246" name="Google Shape;246;p64"/>
            <p:cNvSpPr/>
            <p:nvPr/>
          </p:nvSpPr>
          <p:spPr>
            <a:xfrm>
              <a:off x="974706" y="2467173"/>
              <a:ext cx="738900" cy="738900"/>
            </a:xfrm>
            <a:prstGeom prst="ellipse">
              <a:avLst/>
            </a:prstGeom>
            <a:solidFill>
              <a:srgbClr val="EAF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47" name="Google Shape;247;p64" title="ícono de actividad en clase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09750" y="2610275"/>
              <a:ext cx="452650" cy="4526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8" name="Google Shape;248;p64"/>
          <p:cNvSpPr txBox="1"/>
          <p:nvPr/>
        </p:nvSpPr>
        <p:spPr>
          <a:xfrm>
            <a:off x="1461300" y="2208625"/>
            <a:ext cx="6221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Completar el código</a:t>
            </a:r>
            <a:endParaRPr b="1" sz="4000">
              <a:solidFill>
                <a:schemeClr val="dk1"/>
              </a:solidFill>
              <a:highlight>
                <a:srgbClr val="EAFF6A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9" name="Google Shape;249;p64"/>
          <p:cNvSpPr txBox="1"/>
          <p:nvPr/>
        </p:nvSpPr>
        <p:spPr>
          <a:xfrm>
            <a:off x="987300" y="3849138"/>
            <a:ext cx="716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83AEFB"/>
                </a:solidFill>
                <a:latin typeface="DM Sans"/>
                <a:ea typeface="DM Sans"/>
                <a:cs typeface="DM Sans"/>
                <a:sym typeface="DM Sans"/>
              </a:rPr>
              <a:t>Duración: </a:t>
            </a:r>
            <a:r>
              <a:rPr b="1" lang="es" sz="2000">
                <a:solidFill>
                  <a:srgbClr val="83AEFB"/>
                </a:solidFill>
                <a:latin typeface="DM Sans"/>
                <a:ea typeface="DM Sans"/>
                <a:cs typeface="DM Sans"/>
                <a:sym typeface="DM Sans"/>
              </a:rPr>
              <a:t>5</a:t>
            </a:r>
            <a:r>
              <a:rPr b="1" lang="es" sz="2000">
                <a:solidFill>
                  <a:srgbClr val="83AEFB"/>
                </a:solidFill>
                <a:latin typeface="DM Sans"/>
                <a:ea typeface="DM Sans"/>
                <a:cs typeface="DM Sans"/>
                <a:sym typeface="DM Sans"/>
              </a:rPr>
              <a:t> minutos</a:t>
            </a:r>
            <a:endParaRPr b="1" sz="2000">
              <a:solidFill>
                <a:srgbClr val="83AEFB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0" name="Google Shape;250;p64"/>
          <p:cNvSpPr txBox="1"/>
          <p:nvPr/>
        </p:nvSpPr>
        <p:spPr>
          <a:xfrm>
            <a:off x="987300" y="2947538"/>
            <a:ext cx="71694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999999"/>
                </a:solidFill>
                <a:latin typeface="DM Sans"/>
                <a:ea typeface="DM Sans"/>
                <a:cs typeface="DM Sans"/>
                <a:sym typeface="DM Sans"/>
              </a:rPr>
              <a:t>Puesta en común. </a:t>
            </a:r>
            <a:endParaRPr sz="2000">
              <a:solidFill>
                <a:srgbClr val="999999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999999"/>
                </a:solidFill>
                <a:latin typeface="DM Sans"/>
                <a:ea typeface="DM Sans"/>
                <a:cs typeface="DM Sans"/>
                <a:sym typeface="DM Sans"/>
              </a:rPr>
              <a:t>Para ver las respuestas </a:t>
            </a:r>
            <a:r>
              <a:rPr b="1" lang="es" sz="2000" u="sng">
                <a:solidFill>
                  <a:schemeClr val="accent5"/>
                </a:solid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click aquí</a:t>
            </a:r>
            <a:endParaRPr b="1" sz="2000" u="sng">
              <a:solidFill>
                <a:schemeClr val="accent5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999999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65"/>
          <p:cNvSpPr txBox="1"/>
          <p:nvPr/>
        </p:nvSpPr>
        <p:spPr>
          <a:xfrm>
            <a:off x="475500" y="971050"/>
            <a:ext cx="48495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Recuperamos </a:t>
            </a:r>
            <a:endParaRPr b="1" i="0" sz="40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uso de this y new</a:t>
            </a:r>
            <a:endParaRPr b="1" i="0" sz="40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56" name="Google Shape;256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65"/>
          <p:cNvSpPr txBox="1"/>
          <p:nvPr/>
        </p:nvSpPr>
        <p:spPr>
          <a:xfrm>
            <a:off x="475500" y="2515575"/>
            <a:ext cx="4646700" cy="23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En JS, </a:t>
            </a:r>
            <a:r>
              <a:rPr b="0" i="0" lang="es" sz="1400" u="none" cap="none" strike="noStrike">
                <a:solidFill>
                  <a:schemeClr val="dk1"/>
                </a:solidFill>
                <a:highlight>
                  <a:srgbClr val="EAFF6A"/>
                </a:highlight>
                <a:latin typeface="DM Sans"/>
                <a:ea typeface="DM Sans"/>
                <a:cs typeface="DM Sans"/>
                <a:sym typeface="DM Sans"/>
              </a:rPr>
              <a:t>el constructor de un objeto es una función que usamos para crear un nuevo objeto cada vez que sea necesario.</a:t>
            </a:r>
            <a:endParaRPr b="0" i="0" sz="1400" u="none" cap="none" strike="noStrike">
              <a:solidFill>
                <a:schemeClr val="dk1"/>
              </a:solidFill>
              <a:highlight>
                <a:srgbClr val="EAFF6A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highlight>
                <a:srgbClr val="EAFF6A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 esta “función constructora” podemos inicializar las propiedades del objeto al momento de ser instanciado con new.</a:t>
            </a:r>
            <a:endParaRPr b="0" i="0" sz="14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58" name="Google Shape;258;p65"/>
          <p:cNvPicPr preferRelativeResize="0"/>
          <p:nvPr/>
        </p:nvPicPr>
        <p:blipFill rotWithShape="1">
          <a:blip r:embed="rId4">
            <a:alphaModFix/>
          </a:blip>
          <a:srcRect b="0" l="5019" r="5018" t="0"/>
          <a:stretch/>
        </p:blipFill>
        <p:spPr>
          <a:xfrm>
            <a:off x="5673600" y="0"/>
            <a:ext cx="3470406" cy="514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259" name="Google Shape;259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d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9DF4E2"/>
      </a:accent1>
      <a:accent2>
        <a:srgbClr val="212121"/>
      </a:accent2>
      <a:accent3>
        <a:srgbClr val="78909C"/>
      </a:accent3>
      <a:accent4>
        <a:srgbClr val="EA90FF"/>
      </a:accent4>
      <a:accent5>
        <a:srgbClr val="83AEFB"/>
      </a:accent5>
      <a:accent6>
        <a:srgbClr val="EAFF6A"/>
      </a:accent6>
      <a:hlink>
        <a:srgbClr val="83AE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d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9DF4E2"/>
      </a:accent1>
      <a:accent2>
        <a:srgbClr val="212121"/>
      </a:accent2>
      <a:accent3>
        <a:srgbClr val="78909C"/>
      </a:accent3>
      <a:accent4>
        <a:srgbClr val="EA90FF"/>
      </a:accent4>
      <a:accent5>
        <a:srgbClr val="83AEFB"/>
      </a:accent5>
      <a:accent6>
        <a:srgbClr val="EAFF6A"/>
      </a:accent6>
      <a:hlink>
        <a:srgbClr val="83AE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od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9DF4E2"/>
      </a:accent1>
      <a:accent2>
        <a:srgbClr val="212121"/>
      </a:accent2>
      <a:accent3>
        <a:srgbClr val="78909C"/>
      </a:accent3>
      <a:accent4>
        <a:srgbClr val="EA90FF"/>
      </a:accent4>
      <a:accent5>
        <a:srgbClr val="83AEFB"/>
      </a:accent5>
      <a:accent6>
        <a:srgbClr val="EAFF6A"/>
      </a:accent6>
      <a:hlink>
        <a:srgbClr val="83AE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